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Default Extension="jpg" ContentType="image/jpg"/>
  <Override PartName="/ppt/slides/slide3.xml" ContentType="application/vnd.openxmlformats-officedocument.presentationml.slide+xml"/>
  <Override PartName="/ppt/slides/slide4.xml" ContentType="application/vnd.openxmlformats-officedocument.presentationml.slide+xml"/>
  <Default Extension="png" ContentType="image/png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x="7772400" cy="10058400"/>
  <p:notesSz cx="7772400" cy="10058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82930" y="3118104"/>
            <a:ext cx="6606540" cy="211226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65860" y="5632704"/>
            <a:ext cx="5440679" cy="25146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/>
          <a:p>
            <a:pPr marL="95885">
              <a:lnSpc>
                <a:spcPct val="100000"/>
              </a:lnSpc>
            </a:pPr>
            <a:fld id="{81D60167-4931-47E6-BA6A-407CBD079E47}" type="slidenum">
              <a:rPr dirty="0" smtClean="0" sz="1100" spc="-10">
                <a:latin typeface="Calibri"/>
                <a:cs typeface="Calibri"/>
              </a:rPr>
              <a:t>#</a:t>
            </a:fld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/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/>
          <a:p>
            <a:pPr marL="95885">
              <a:lnSpc>
                <a:spcPct val="100000"/>
              </a:lnSpc>
            </a:pPr>
            <a:fld id="{81D60167-4931-47E6-BA6A-407CBD079E47}" type="slidenum">
              <a:rPr dirty="0" smtClean="0" sz="1100" spc="-10">
                <a:latin typeface="Calibri"/>
                <a:cs typeface="Calibri"/>
              </a:rPr>
              <a:t>#</a:t>
            </a:fld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388620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002785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/>
          <a:p>
            <a:pPr marL="95885">
              <a:lnSpc>
                <a:spcPct val="100000"/>
              </a:lnSpc>
            </a:pPr>
            <a:fld id="{81D60167-4931-47E6-BA6A-407CBD079E47}" type="slidenum">
              <a:rPr dirty="0" smtClean="0" sz="1100" spc="-10">
                <a:latin typeface="Calibri"/>
                <a:cs typeface="Calibri"/>
              </a:rPr>
              <a:t>#</a:t>
            </a:fld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/>
          <a:p>
            <a:pPr marL="95885">
              <a:lnSpc>
                <a:spcPct val="100000"/>
              </a:lnSpc>
            </a:pPr>
            <a:fld id="{81D60167-4931-47E6-BA6A-407CBD079E47}" type="slidenum">
              <a:rPr dirty="0" smtClean="0" sz="1100" spc="-10">
                <a:latin typeface="Calibri"/>
                <a:cs typeface="Calibri"/>
              </a:rPr>
              <a:t>#</a:t>
            </a:fld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/>
          <a:p>
            <a:pPr marL="95885">
              <a:lnSpc>
                <a:spcPct val="100000"/>
              </a:lnSpc>
            </a:pPr>
            <a:fld id="{81D60167-4931-47E6-BA6A-407CBD079E47}" type="slidenum">
              <a:rPr dirty="0" smtClean="0" sz="1100" spc="-10">
                <a:latin typeface="Calibri"/>
                <a:cs typeface="Calibri"/>
              </a:rPr>
              <a:t>#</a:t>
            </a:fld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88620" y="402335"/>
            <a:ext cx="6995159" cy="160934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8620" y="2313432"/>
            <a:ext cx="6995159" cy="663854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642616" y="9354312"/>
            <a:ext cx="2487167" cy="50292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88620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7148830" y="9261093"/>
            <a:ext cx="192530" cy="187261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marL="95885">
              <a:lnSpc>
                <a:spcPct val="100000"/>
              </a:lnSpc>
            </a:pPr>
            <a:fld id="{81D60167-4931-47E6-BA6A-407CBD079E47}" type="slidenum">
              <a:rPr dirty="0" smtClean="0" sz="1100" spc="-10">
                <a:latin typeface="Calibri"/>
                <a:cs typeface="Calibri"/>
              </a:rPr>
              <a:t>#</a:t>
            </a:fld>
            <a:endParaRPr sz="1100">
              <a:latin typeface="Calibri"/>
              <a:cs typeface="Calibri"/>
            </a:endParaRPr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g"/><Relationship Id="rId3" Type="http://schemas.openxmlformats.org/officeDocument/2006/relationships/image" Target="../media/image15.jp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g"/><Relationship Id="rId3" Type="http://schemas.openxmlformats.org/officeDocument/2006/relationships/image" Target="../media/image17.jp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Relationship Id="rId3" Type="http://schemas.openxmlformats.org/officeDocument/2006/relationships/image" Target="../media/image19.jpg"/><Relationship Id="rId4" Type="http://schemas.openxmlformats.org/officeDocument/2006/relationships/image" Target="../media/image20.jp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jpg"/><Relationship Id="rId3" Type="http://schemas.openxmlformats.org/officeDocument/2006/relationships/image" Target="../media/image22.jpg"/><Relationship Id="rId4" Type="http://schemas.openxmlformats.org/officeDocument/2006/relationships/image" Target="../media/image23.jp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image" Target="../media/image2.jp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Relationship Id="rId3" Type="http://schemas.openxmlformats.org/officeDocument/2006/relationships/image" Target="../media/image5.pn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Relationship Id="rId3" Type="http://schemas.openxmlformats.org/officeDocument/2006/relationships/image" Target="../media/image8.jp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Relationship Id="rId3" Type="http://schemas.openxmlformats.org/officeDocument/2006/relationships/image" Target="../media/image10.jp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g"/><Relationship Id="rId3" Type="http://schemas.openxmlformats.org/officeDocument/2006/relationships/image" Target="../media/image13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4500" y="445516"/>
            <a:ext cx="6884034" cy="57492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ctr" marR="635">
              <a:lnSpc>
                <a:spcPct val="100000"/>
              </a:lnSpc>
            </a:pPr>
            <a:r>
              <a:rPr dirty="0" smtClean="0" sz="1400" spc="-10" b="1">
                <a:solidFill>
                  <a:srgbClr val="006FC0"/>
                </a:solidFill>
                <a:latin typeface="Times New Roman"/>
                <a:cs typeface="Times New Roman"/>
              </a:rPr>
              <a:t>Lecture</a:t>
            </a:r>
            <a:r>
              <a:rPr dirty="0" smtClean="0" sz="1400" spc="-10" b="1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dirty="0" smtClean="0" sz="1400" spc="-10" b="1">
                <a:solidFill>
                  <a:srgbClr val="006FC0"/>
                </a:solidFill>
                <a:latin typeface="Times New Roman"/>
                <a:cs typeface="Times New Roman"/>
              </a:rPr>
              <a:t>15:</a:t>
            </a:r>
            <a:r>
              <a:rPr dirty="0" smtClean="0" sz="1400" spc="-5" b="1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dirty="0" smtClean="0" sz="1400" spc="-10" b="1">
                <a:solidFill>
                  <a:srgbClr val="006FC0"/>
                </a:solidFill>
                <a:latin typeface="Times New Roman"/>
                <a:cs typeface="Times New Roman"/>
              </a:rPr>
              <a:t>Active</a:t>
            </a:r>
            <a:r>
              <a:rPr dirty="0" smtClean="0" sz="1400" spc="-10" b="1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dirty="0" smtClean="0" sz="1400" spc="-10" b="1">
                <a:solidFill>
                  <a:srgbClr val="006FC0"/>
                </a:solidFill>
                <a:latin typeface="Times New Roman"/>
                <a:cs typeface="Times New Roman"/>
              </a:rPr>
              <a:t>Filters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750"/>
              </a:lnSpc>
              <a:spcBef>
                <a:spcPts val="35"/>
              </a:spcBef>
            </a:pPr>
            <a:endParaRPr sz="750"/>
          </a:p>
          <a:p>
            <a:pPr marL="239395" marR="13970" indent="-227329">
              <a:lnSpc>
                <a:spcPct val="110000"/>
              </a:lnSpc>
              <a:buFont typeface="Wingdings"/>
              <a:buChar char=""/>
              <a:tabLst>
                <a:tab pos="239395" algn="l"/>
              </a:tabLst>
            </a:pPr>
            <a:r>
              <a:rPr dirty="0" smtClean="0" sz="1400" spc="-10">
                <a:latin typeface="Times New Roman"/>
                <a:cs typeface="Times New Roman"/>
              </a:rPr>
              <a:t>Power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supply</a:t>
            </a:r>
            <a:r>
              <a:rPr dirty="0" smtClean="0" sz="1400" spc="25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filters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were</a:t>
            </a:r>
            <a:r>
              <a:rPr dirty="0" smtClean="0" sz="1400" spc="25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intr</a:t>
            </a:r>
            <a:r>
              <a:rPr dirty="0" smtClean="0" sz="1400" spc="-5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duc</a:t>
            </a:r>
            <a:r>
              <a:rPr dirty="0" smtClean="0" sz="1400" spc="-2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in</a:t>
            </a:r>
            <a:r>
              <a:rPr dirty="0" smtClean="0" sz="1400" spc="5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Lecture</a:t>
            </a:r>
            <a:r>
              <a:rPr dirty="0" smtClean="0" sz="1400" spc="2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2.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this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Lectur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5">
                <a:latin typeface="Times New Roman"/>
                <a:cs typeface="Times New Roman"/>
              </a:rPr>
              <a:t>,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active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filters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that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are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used</a:t>
            </a:r>
            <a:r>
              <a:rPr dirty="0" smtClean="0" sz="1400" spc="-5">
                <a:latin typeface="Times New Roman"/>
                <a:cs typeface="Times New Roman"/>
              </a:rPr>
              <a:t> for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signal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proc</a:t>
            </a:r>
            <a:r>
              <a:rPr dirty="0" smtClean="0" sz="1400" spc="-2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ssing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are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intr</a:t>
            </a:r>
            <a:r>
              <a:rPr dirty="0" smtClean="0" sz="1400" spc="-5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duc</a:t>
            </a:r>
            <a:r>
              <a:rPr dirty="0" smtClean="0" sz="1400" spc="-2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d.</a:t>
            </a:r>
            <a:endParaRPr sz="1400">
              <a:latin typeface="Times New Roman"/>
              <a:cs typeface="Times New Roman"/>
            </a:endParaRPr>
          </a:p>
          <a:p>
            <a:pPr marL="239395" marR="19050" indent="-227329">
              <a:lnSpc>
                <a:spcPct val="110400"/>
              </a:lnSpc>
              <a:buFont typeface="Wingdings"/>
              <a:buChar char=""/>
              <a:tabLst>
                <a:tab pos="239395" algn="l"/>
              </a:tabLst>
            </a:pPr>
            <a:r>
              <a:rPr dirty="0" smtClean="0" sz="1400" spc="-5">
                <a:latin typeface="Times New Roman"/>
                <a:cs typeface="Times New Roman"/>
              </a:rPr>
              <a:t>Filters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are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circuits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that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are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c</a:t>
            </a:r>
            <a:r>
              <a:rPr dirty="0" smtClean="0" sz="1400" spc="-2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pable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of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passing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si</a:t>
            </a:r>
            <a:r>
              <a:rPr dirty="0" smtClean="0" sz="1400" spc="-5">
                <a:latin typeface="Times New Roman"/>
                <a:cs typeface="Times New Roman"/>
              </a:rPr>
              <a:t>g</a:t>
            </a:r>
            <a:r>
              <a:rPr dirty="0" smtClean="0" sz="1400" spc="-10">
                <a:latin typeface="Times New Roman"/>
                <a:cs typeface="Times New Roman"/>
              </a:rPr>
              <a:t>nals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with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certain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sele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ed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frequencies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while</a:t>
            </a:r>
            <a:r>
              <a:rPr dirty="0" smtClean="0" sz="1400" spc="-5">
                <a:latin typeface="Times New Roman"/>
                <a:cs typeface="Times New Roman"/>
              </a:rPr>
              <a:t> reje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ting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signals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with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other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freq</a:t>
            </a:r>
            <a:r>
              <a:rPr dirty="0" smtClean="0" sz="1400" spc="-5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encies.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This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pr</a:t>
            </a:r>
            <a:r>
              <a:rPr dirty="0" smtClean="0" sz="1400" spc="-5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-2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rty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is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c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lled</a:t>
            </a:r>
            <a:r>
              <a:rPr dirty="0" smtClean="0" sz="1400" spc="15">
                <a:latin typeface="Times New Roman"/>
                <a:cs typeface="Times New Roman"/>
              </a:rPr>
              <a:t> </a:t>
            </a:r>
            <a:r>
              <a:rPr dirty="0" smtClean="0" sz="1400" spc="-10" i="1">
                <a:latin typeface="Times New Roman"/>
                <a:cs typeface="Times New Roman"/>
              </a:rPr>
              <a:t>sele</a:t>
            </a:r>
            <a:r>
              <a:rPr dirty="0" smtClean="0" sz="1400" spc="-15" i="1">
                <a:latin typeface="Times New Roman"/>
                <a:cs typeface="Times New Roman"/>
              </a:rPr>
              <a:t>c</a:t>
            </a:r>
            <a:r>
              <a:rPr dirty="0" smtClean="0" sz="1400" spc="-5" i="1">
                <a:latin typeface="Times New Roman"/>
                <a:cs typeface="Times New Roman"/>
              </a:rPr>
              <a:t>t</a:t>
            </a:r>
            <a:r>
              <a:rPr dirty="0" smtClean="0" sz="1400" spc="0" i="1">
                <a:latin typeface="Times New Roman"/>
                <a:cs typeface="Times New Roman"/>
              </a:rPr>
              <a:t>i</a:t>
            </a:r>
            <a:r>
              <a:rPr dirty="0" smtClean="0" sz="1400" spc="-5" i="1">
                <a:latin typeface="Times New Roman"/>
                <a:cs typeface="Times New Roman"/>
              </a:rPr>
              <a:t>vity.</a:t>
            </a:r>
            <a:endParaRPr sz="1400">
              <a:latin typeface="Times New Roman"/>
              <a:cs typeface="Times New Roman"/>
            </a:endParaRPr>
          </a:p>
          <a:p>
            <a:pPr marL="239395" marR="12700" indent="-227329">
              <a:lnSpc>
                <a:spcPts val="1850"/>
              </a:lnSpc>
              <a:spcBef>
                <a:spcPts val="90"/>
              </a:spcBef>
              <a:buFont typeface="Wingdings"/>
              <a:buChar char=""/>
              <a:tabLst>
                <a:tab pos="239395" algn="l"/>
              </a:tabLst>
            </a:pPr>
            <a:r>
              <a:rPr dirty="0" smtClean="0" sz="1400" spc="-10" i="1">
                <a:latin typeface="Times New Roman"/>
                <a:cs typeface="Times New Roman"/>
              </a:rPr>
              <a:t>A</a:t>
            </a:r>
            <a:r>
              <a:rPr dirty="0" smtClean="0" sz="1400" spc="-15" i="1">
                <a:latin typeface="Times New Roman"/>
                <a:cs typeface="Times New Roman"/>
              </a:rPr>
              <a:t>c</a:t>
            </a:r>
            <a:r>
              <a:rPr dirty="0" smtClean="0" sz="1400" spc="-5" i="1">
                <a:latin typeface="Times New Roman"/>
                <a:cs typeface="Times New Roman"/>
              </a:rPr>
              <a:t>tive</a:t>
            </a:r>
            <a:r>
              <a:rPr dirty="0" smtClean="0" sz="1400" spc="15" i="1">
                <a:latin typeface="Times New Roman"/>
                <a:cs typeface="Times New Roman"/>
              </a:rPr>
              <a:t> </a:t>
            </a:r>
            <a:r>
              <a:rPr dirty="0" smtClean="0" sz="1400" spc="-5" i="1">
                <a:latin typeface="Times New Roman"/>
                <a:cs typeface="Times New Roman"/>
              </a:rPr>
              <a:t>filters</a:t>
            </a:r>
            <a:r>
              <a:rPr dirty="0" smtClean="0" sz="1400" spc="30" i="1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use</a:t>
            </a:r>
            <a:r>
              <a:rPr dirty="0" smtClean="0" sz="1400" spc="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transistors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or</a:t>
            </a:r>
            <a:r>
              <a:rPr dirty="0" smtClean="0" sz="1400" spc="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-a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-10">
                <a:latin typeface="Times New Roman"/>
                <a:cs typeface="Times New Roman"/>
              </a:rPr>
              <a:t>ps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co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-10">
                <a:latin typeface="Times New Roman"/>
                <a:cs typeface="Times New Roman"/>
              </a:rPr>
              <a:t>bined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with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pass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ve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-15" i="1">
                <a:latin typeface="Times New Roman"/>
                <a:cs typeface="Times New Roman"/>
              </a:rPr>
              <a:t>R</a:t>
            </a:r>
            <a:r>
              <a:rPr dirty="0" smtClean="0" sz="1400" spc="-10" i="1">
                <a:latin typeface="Times New Roman"/>
                <a:cs typeface="Times New Roman"/>
              </a:rPr>
              <a:t>C</a:t>
            </a:r>
            <a:r>
              <a:rPr dirty="0" smtClean="0" sz="1400" spc="-5">
                <a:latin typeface="Times New Roman"/>
                <a:cs typeface="Times New Roman"/>
              </a:rPr>
              <a:t>,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15" i="1">
                <a:latin typeface="Times New Roman"/>
                <a:cs typeface="Times New Roman"/>
              </a:rPr>
              <a:t>R</a:t>
            </a:r>
            <a:r>
              <a:rPr dirty="0" smtClean="0" sz="1400" spc="-5" i="1">
                <a:latin typeface="Times New Roman"/>
                <a:cs typeface="Times New Roman"/>
              </a:rPr>
              <a:t>L</a:t>
            </a:r>
            <a:r>
              <a:rPr dirty="0" smtClean="0" sz="1400" spc="-5">
                <a:latin typeface="Times New Roman"/>
                <a:cs typeface="Times New Roman"/>
              </a:rPr>
              <a:t>,</a:t>
            </a:r>
            <a:r>
              <a:rPr dirty="0" smtClean="0" sz="1400" spc="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or</a:t>
            </a:r>
            <a:r>
              <a:rPr dirty="0" smtClean="0" sz="1400" spc="25">
                <a:latin typeface="Times New Roman"/>
                <a:cs typeface="Times New Roman"/>
              </a:rPr>
              <a:t> </a:t>
            </a:r>
            <a:r>
              <a:rPr dirty="0" smtClean="0" sz="1400" spc="-10" i="1">
                <a:latin typeface="Times New Roman"/>
                <a:cs typeface="Times New Roman"/>
              </a:rPr>
              <a:t>RLC</a:t>
            </a:r>
            <a:r>
              <a:rPr dirty="0" smtClean="0" sz="1400" spc="20" i="1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circuits.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The</a:t>
            </a:r>
            <a:r>
              <a:rPr dirty="0" smtClean="0" sz="1400" spc="-5">
                <a:latin typeface="Times New Roman"/>
                <a:cs typeface="Times New Roman"/>
              </a:rPr>
              <a:t> a</a:t>
            </a:r>
            <a:r>
              <a:rPr dirty="0" smtClean="0" sz="1400" spc="-2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tive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evices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provide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voltage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gain,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2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nd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the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passive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circuits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pr</a:t>
            </a:r>
            <a:r>
              <a:rPr dirty="0" smtClean="0" sz="1400" spc="-5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vide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frequency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selecti</a:t>
            </a:r>
            <a:r>
              <a:rPr dirty="0" smtClean="0" sz="1400" spc="-5">
                <a:latin typeface="Times New Roman"/>
                <a:cs typeface="Times New Roman"/>
              </a:rPr>
              <a:t>v</a:t>
            </a:r>
            <a:r>
              <a:rPr dirty="0" smtClean="0" sz="1400" spc="-5">
                <a:latin typeface="Times New Roman"/>
                <a:cs typeface="Times New Roman"/>
              </a:rPr>
              <a:t>ity.</a:t>
            </a:r>
            <a:endParaRPr sz="1400">
              <a:latin typeface="Times New Roman"/>
              <a:cs typeface="Times New Roman"/>
            </a:endParaRPr>
          </a:p>
          <a:p>
            <a:pPr marL="239395" indent="-227329">
              <a:lnSpc>
                <a:spcPct val="100000"/>
              </a:lnSpc>
              <a:spcBef>
                <a:spcPts val="75"/>
              </a:spcBef>
              <a:buFont typeface="Wingdings"/>
              <a:buChar char=""/>
              <a:tabLst>
                <a:tab pos="239395" algn="l"/>
              </a:tabLst>
            </a:pPr>
            <a:r>
              <a:rPr dirty="0" smtClean="0" sz="1400" spc="-10">
                <a:latin typeface="Times New Roman"/>
                <a:cs typeface="Times New Roman"/>
              </a:rPr>
              <a:t>In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this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cture,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w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w</a:t>
            </a:r>
            <a:r>
              <a:rPr dirty="0" smtClean="0" sz="1400" spc="-5">
                <a:latin typeface="Times New Roman"/>
                <a:cs typeface="Times New Roman"/>
              </a:rPr>
              <a:t>ill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study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ctive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filters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using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5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-a</a:t>
            </a:r>
            <a:r>
              <a:rPr dirty="0" smtClean="0" sz="1400" spc="-20">
                <a:latin typeface="Times New Roman"/>
                <a:cs typeface="Times New Roman"/>
              </a:rPr>
              <a:t>m</a:t>
            </a:r>
            <a:r>
              <a:rPr dirty="0" smtClean="0" sz="1400" spc="-10">
                <a:latin typeface="Times New Roman"/>
                <a:cs typeface="Times New Roman"/>
              </a:rPr>
              <a:t>ps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nd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0" i="1">
                <a:latin typeface="Times New Roman"/>
                <a:cs typeface="Times New Roman"/>
              </a:rPr>
              <a:t>RC</a:t>
            </a:r>
            <a:r>
              <a:rPr dirty="0" smtClean="0" sz="1400" spc="-5" i="1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circui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5">
                <a:latin typeface="Times New Roman"/>
                <a:cs typeface="Times New Roman"/>
              </a:rPr>
              <a:t>s.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950"/>
              </a:lnSpc>
              <a:spcBef>
                <a:spcPts val="22"/>
              </a:spcBef>
            </a:pPr>
            <a:endParaRPr sz="950"/>
          </a:p>
          <a:p>
            <a:pPr marL="12700">
              <a:lnSpc>
                <a:spcPct val="100000"/>
              </a:lnSpc>
            </a:pPr>
            <a:r>
              <a:rPr dirty="0" smtClean="0" sz="1400" spc="-10">
                <a:solidFill>
                  <a:srgbClr val="006FC0"/>
                </a:solidFill>
                <a:latin typeface="Times New Roman"/>
                <a:cs typeface="Times New Roman"/>
              </a:rPr>
              <a:t>15.1</a:t>
            </a:r>
            <a:r>
              <a:rPr dirty="0" smtClean="0" sz="1400" spc="-1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dirty="0" smtClean="0" sz="1400" spc="-15" b="1">
                <a:solidFill>
                  <a:srgbClr val="006FC0"/>
                </a:solidFill>
                <a:latin typeface="Times New Roman"/>
                <a:cs typeface="Times New Roman"/>
              </a:rPr>
              <a:t>B</a:t>
            </a:r>
            <a:r>
              <a:rPr dirty="0" smtClean="0" sz="1400" spc="-10" b="1">
                <a:solidFill>
                  <a:srgbClr val="006FC0"/>
                </a:solidFill>
                <a:latin typeface="Times New Roman"/>
                <a:cs typeface="Times New Roman"/>
              </a:rPr>
              <a:t>asic</a:t>
            </a:r>
            <a:r>
              <a:rPr dirty="0" smtClean="0" sz="1400" spc="-5" b="1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dirty="0" smtClean="0" sz="1400" spc="-15" b="1">
                <a:solidFill>
                  <a:srgbClr val="006FC0"/>
                </a:solidFill>
                <a:latin typeface="Times New Roman"/>
                <a:cs typeface="Times New Roman"/>
              </a:rPr>
              <a:t>F</a:t>
            </a:r>
            <a:r>
              <a:rPr dirty="0" smtClean="0" sz="1400" spc="-5" b="1">
                <a:solidFill>
                  <a:srgbClr val="006FC0"/>
                </a:solidFill>
                <a:latin typeface="Times New Roman"/>
                <a:cs typeface="Times New Roman"/>
              </a:rPr>
              <a:t>ilter</a:t>
            </a:r>
            <a:r>
              <a:rPr dirty="0" smtClean="0" sz="1400" spc="-5" b="1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dirty="0" smtClean="0" sz="1400" spc="-10" b="1">
                <a:solidFill>
                  <a:srgbClr val="006FC0"/>
                </a:solidFill>
                <a:latin typeface="Times New Roman"/>
                <a:cs typeface="Times New Roman"/>
              </a:rPr>
              <a:t>Responses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750"/>
              </a:lnSpc>
              <a:spcBef>
                <a:spcPts val="47"/>
              </a:spcBef>
            </a:pPr>
            <a:endParaRPr sz="750"/>
          </a:p>
          <a:p>
            <a:pPr marL="239395" marR="13335" indent="-227329">
              <a:lnSpc>
                <a:spcPct val="110400"/>
              </a:lnSpc>
              <a:buFont typeface="Wingdings"/>
              <a:buChar char=""/>
              <a:tabLst>
                <a:tab pos="239395" algn="l"/>
              </a:tabLst>
            </a:pPr>
            <a:r>
              <a:rPr dirty="0" smtClean="0" sz="1400" spc="-10">
                <a:latin typeface="Times New Roman"/>
                <a:cs typeface="Times New Roman"/>
              </a:rPr>
              <a:t>The</a:t>
            </a:r>
            <a:r>
              <a:rPr dirty="0" smtClean="0" sz="1400" spc="-7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c</a:t>
            </a:r>
            <a:r>
              <a:rPr dirty="0" smtClean="0" sz="1400" spc="-2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egories</a:t>
            </a:r>
            <a:r>
              <a:rPr dirty="0" smtClean="0" sz="1400" spc="-7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of</a:t>
            </a:r>
            <a:r>
              <a:rPr dirty="0" smtClean="0" sz="1400" spc="-7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-20">
                <a:latin typeface="Times New Roman"/>
                <a:cs typeface="Times New Roman"/>
              </a:rPr>
              <a:t>c</a:t>
            </a:r>
            <a:r>
              <a:rPr dirty="0" smtClean="0" sz="1400" spc="-5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ve</a:t>
            </a:r>
            <a:r>
              <a:rPr dirty="0" smtClean="0" sz="1400" spc="-75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filters</a:t>
            </a:r>
            <a:r>
              <a:rPr dirty="0" smtClean="0" sz="1400" spc="-7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are</a:t>
            </a:r>
            <a:r>
              <a:rPr dirty="0" smtClean="0" sz="1400" spc="-7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low-pass,</a:t>
            </a:r>
            <a:r>
              <a:rPr dirty="0" smtClean="0" sz="1400" spc="-8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highpass,</a:t>
            </a:r>
            <a:r>
              <a:rPr dirty="0" smtClean="0" sz="1400" spc="-8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ban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-pass,</a:t>
            </a:r>
            <a:r>
              <a:rPr dirty="0" smtClean="0" sz="1400" spc="-8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and</a:t>
            </a:r>
            <a:r>
              <a:rPr dirty="0" smtClean="0" sz="1400" spc="-7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ba</a:t>
            </a:r>
            <a:r>
              <a:rPr dirty="0" smtClean="0" sz="1400" spc="-5">
                <a:latin typeface="Times New Roman"/>
                <a:cs typeface="Times New Roman"/>
              </a:rPr>
              <a:t>n</a:t>
            </a:r>
            <a:r>
              <a:rPr dirty="0" smtClean="0" sz="1400" spc="-5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-stop.</a:t>
            </a:r>
            <a:r>
              <a:rPr dirty="0" smtClean="0" sz="1400" spc="-7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Each</a:t>
            </a:r>
            <a:r>
              <a:rPr dirty="0" smtClean="0" sz="1400" spc="-7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of</a:t>
            </a:r>
            <a:r>
              <a:rPr dirty="0" smtClean="0" sz="1400" spc="-7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these</a:t>
            </a:r>
            <a:r>
              <a:rPr dirty="0" smtClean="0" sz="1400" spc="-10">
                <a:latin typeface="Times New Roman"/>
                <a:cs typeface="Times New Roman"/>
              </a:rPr>
              <a:t> general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re</a:t>
            </a:r>
            <a:r>
              <a:rPr dirty="0" smtClean="0" sz="1400" spc="-5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ponses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re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xa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-5">
                <a:latin typeface="Times New Roman"/>
                <a:cs typeface="Times New Roman"/>
              </a:rPr>
              <a:t>i</a:t>
            </a:r>
            <a:r>
              <a:rPr dirty="0" smtClean="0" sz="1400" spc="-5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ed.</a:t>
            </a:r>
            <a:endParaRPr sz="1400">
              <a:latin typeface="Times New Roman"/>
              <a:cs typeface="Times New Roman"/>
            </a:endParaRPr>
          </a:p>
          <a:p>
            <a:pPr marL="239395" marR="15240" indent="-227329">
              <a:lnSpc>
                <a:spcPts val="1850"/>
              </a:lnSpc>
              <a:spcBef>
                <a:spcPts val="85"/>
              </a:spcBef>
              <a:buFont typeface="Wingdings"/>
              <a:buChar char=""/>
              <a:tabLst>
                <a:tab pos="239395" algn="l"/>
              </a:tabLst>
            </a:pPr>
            <a:r>
              <a:rPr dirty="0" smtClean="0" sz="1400" spc="-10" b="1">
                <a:latin typeface="Times New Roman"/>
                <a:cs typeface="Times New Roman"/>
              </a:rPr>
              <a:t>L</a:t>
            </a:r>
            <a:r>
              <a:rPr dirty="0" smtClean="0" sz="1400" spc="-5" b="1">
                <a:latin typeface="Times New Roman"/>
                <a:cs typeface="Times New Roman"/>
              </a:rPr>
              <a:t>o</a:t>
            </a:r>
            <a:r>
              <a:rPr dirty="0" smtClean="0" sz="1400" spc="-25" b="1">
                <a:latin typeface="Times New Roman"/>
                <a:cs typeface="Times New Roman"/>
              </a:rPr>
              <a:t>w</a:t>
            </a:r>
            <a:r>
              <a:rPr dirty="0" smtClean="0" sz="1400" spc="0" b="1">
                <a:latin typeface="Times New Roman"/>
                <a:cs typeface="Times New Roman"/>
              </a:rPr>
              <a:t>-</a:t>
            </a:r>
            <a:r>
              <a:rPr dirty="0" smtClean="0" sz="1400" spc="-10" b="1">
                <a:latin typeface="Times New Roman"/>
                <a:cs typeface="Times New Roman"/>
              </a:rPr>
              <a:t>Pass</a:t>
            </a:r>
            <a:r>
              <a:rPr dirty="0" smtClean="0" sz="1400" spc="-5" b="1">
                <a:latin typeface="Times New Roman"/>
                <a:cs typeface="Times New Roman"/>
              </a:rPr>
              <a:t> </a:t>
            </a:r>
            <a:r>
              <a:rPr dirty="0" smtClean="0" sz="1400" spc="-10" b="1">
                <a:latin typeface="Times New Roman"/>
                <a:cs typeface="Times New Roman"/>
              </a:rPr>
              <a:t>Filter</a:t>
            </a:r>
            <a:r>
              <a:rPr dirty="0" smtClean="0" sz="1400" spc="-15" b="1">
                <a:latin typeface="Times New Roman"/>
                <a:cs typeface="Times New Roman"/>
              </a:rPr>
              <a:t> </a:t>
            </a:r>
            <a:r>
              <a:rPr dirty="0" smtClean="0" sz="1400" spc="-10" b="1">
                <a:latin typeface="Times New Roman"/>
                <a:cs typeface="Times New Roman"/>
              </a:rPr>
              <a:t>Res</a:t>
            </a:r>
            <a:r>
              <a:rPr dirty="0" smtClean="0" sz="1400" spc="-5" b="1">
                <a:latin typeface="Times New Roman"/>
                <a:cs typeface="Times New Roman"/>
              </a:rPr>
              <a:t>p</a:t>
            </a:r>
            <a:r>
              <a:rPr dirty="0" smtClean="0" sz="1400" spc="-10" b="1">
                <a:latin typeface="Times New Roman"/>
                <a:cs typeface="Times New Roman"/>
              </a:rPr>
              <a:t>onse:</a:t>
            </a:r>
            <a:r>
              <a:rPr dirty="0" smtClean="0" sz="1400" spc="-15" b="1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-5" b="1">
                <a:latin typeface="Times New Roman"/>
                <a:cs typeface="Times New Roman"/>
              </a:rPr>
              <a:t>filter</a:t>
            </a:r>
            <a:r>
              <a:rPr dirty="0" smtClean="0" sz="1400" spc="-20" b="1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is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circuit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that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passes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certain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frequen</a:t>
            </a:r>
            <a:r>
              <a:rPr dirty="0" smtClean="0" sz="1400" spc="-2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ies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and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attenuates</a:t>
            </a:r>
            <a:r>
              <a:rPr dirty="0" smtClean="0" sz="1400" spc="-5">
                <a:latin typeface="Times New Roman"/>
                <a:cs typeface="Times New Roman"/>
              </a:rPr>
              <a:t> or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reje</a:t>
            </a:r>
            <a:r>
              <a:rPr dirty="0" smtClean="0" sz="1400" spc="-20">
                <a:latin typeface="Times New Roman"/>
                <a:cs typeface="Times New Roman"/>
              </a:rPr>
              <a:t>c</a:t>
            </a:r>
            <a:r>
              <a:rPr dirty="0" smtClean="0" sz="1400" spc="-5">
                <a:latin typeface="Times New Roman"/>
                <a:cs typeface="Times New Roman"/>
              </a:rPr>
              <a:t>ts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all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other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freq</a:t>
            </a:r>
            <a:r>
              <a:rPr dirty="0" smtClean="0" sz="1400" spc="-5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encies.</a:t>
            </a:r>
            <a:endParaRPr sz="1400">
              <a:latin typeface="Times New Roman"/>
              <a:cs typeface="Times New Roman"/>
            </a:endParaRPr>
          </a:p>
          <a:p>
            <a:pPr marL="239395" indent="-227329">
              <a:lnSpc>
                <a:spcPct val="100000"/>
              </a:lnSpc>
              <a:spcBef>
                <a:spcPts val="75"/>
              </a:spcBef>
              <a:buFont typeface="Wingdings"/>
              <a:buChar char=""/>
              <a:tabLst>
                <a:tab pos="239395" algn="l"/>
              </a:tabLst>
            </a:pPr>
            <a:r>
              <a:rPr dirty="0" smtClean="0" sz="1400" spc="-10">
                <a:latin typeface="Times New Roman"/>
                <a:cs typeface="Times New Roman"/>
              </a:rPr>
              <a:t>The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0" b="1">
                <a:latin typeface="Times New Roman"/>
                <a:cs typeface="Times New Roman"/>
              </a:rPr>
              <a:t>passband</a:t>
            </a:r>
            <a:r>
              <a:rPr dirty="0" smtClean="0" sz="1400" spc="5" b="1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of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f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5">
                <a:latin typeface="Times New Roman"/>
                <a:cs typeface="Times New Roman"/>
              </a:rPr>
              <a:t>lter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is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the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r</a:t>
            </a:r>
            <a:r>
              <a:rPr dirty="0" smtClean="0" sz="1400" spc="-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nge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of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frequencies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that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are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allowed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to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pass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throu</a:t>
            </a:r>
            <a:r>
              <a:rPr dirty="0" smtClean="0" sz="1400" spc="-20">
                <a:latin typeface="Times New Roman"/>
                <a:cs typeface="Times New Roman"/>
              </a:rPr>
              <a:t>g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the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filter</a:t>
            </a:r>
            <a:endParaRPr sz="1400">
              <a:latin typeface="Times New Roman"/>
              <a:cs typeface="Times New Roman"/>
            </a:endParaRPr>
          </a:p>
          <a:p>
            <a:pPr marL="239395">
              <a:lnSpc>
                <a:spcPct val="100000"/>
              </a:lnSpc>
              <a:spcBef>
                <a:spcPts val="204"/>
              </a:spcBef>
            </a:pPr>
            <a:r>
              <a:rPr dirty="0" smtClean="0" sz="1400" spc="-10">
                <a:latin typeface="Times New Roman"/>
                <a:cs typeface="Times New Roman"/>
              </a:rPr>
              <a:t>with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-5">
                <a:latin typeface="Times New Roman"/>
                <a:cs typeface="Times New Roman"/>
              </a:rPr>
              <a:t>ini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-5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m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attenuation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(usually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defined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ess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than</a:t>
            </a:r>
            <a:r>
              <a:rPr dirty="0" smtClean="0" sz="1400" spc="15">
                <a:latin typeface="Times New Roman"/>
                <a:cs typeface="Times New Roman"/>
              </a:rPr>
              <a:t> </a:t>
            </a:r>
            <a:r>
              <a:rPr dirty="0" smtClean="0" sz="1400" spc="-20">
                <a:latin typeface="Cambria Math"/>
                <a:cs typeface="Cambria Math"/>
              </a:rPr>
              <a:t>−</a:t>
            </a:r>
            <a:r>
              <a:rPr dirty="0" smtClean="0" sz="1400" spc="-15">
                <a:latin typeface="Cambria Math"/>
                <a:cs typeface="Cambria Math"/>
              </a:rPr>
              <a:t>3d</a:t>
            </a:r>
            <a:r>
              <a:rPr dirty="0" smtClean="0" sz="1400" spc="-10">
                <a:latin typeface="Cambria Math"/>
                <a:cs typeface="Cambria Math"/>
              </a:rPr>
              <a:t>B</a:t>
            </a:r>
            <a:r>
              <a:rPr dirty="0" smtClean="0" sz="1400" spc="45">
                <a:latin typeface="Cambria Math"/>
                <a:cs typeface="Cambria Math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of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ttenuation).</a:t>
            </a:r>
            <a:endParaRPr sz="1400">
              <a:latin typeface="Times New Roman"/>
              <a:cs typeface="Times New Roman"/>
            </a:endParaRPr>
          </a:p>
          <a:p>
            <a:pPr algn="just" marL="239395" marR="12700" indent="-227329">
              <a:lnSpc>
                <a:spcPct val="111600"/>
              </a:lnSpc>
              <a:spcBef>
                <a:spcPts val="10"/>
              </a:spcBef>
              <a:buFont typeface="Wingdings"/>
              <a:buChar char=""/>
              <a:tabLst>
                <a:tab pos="239395" algn="l"/>
              </a:tabLst>
            </a:pPr>
            <a:r>
              <a:rPr dirty="0" smtClean="0" sz="1400" spc="-10">
                <a:latin typeface="Times New Roman"/>
                <a:cs typeface="Times New Roman"/>
              </a:rPr>
              <a:t>The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-10" b="1">
                <a:latin typeface="Times New Roman"/>
                <a:cs typeface="Times New Roman"/>
              </a:rPr>
              <a:t>c</a:t>
            </a:r>
            <a:r>
              <a:rPr dirty="0" smtClean="0" sz="1400" spc="-20" b="1">
                <a:latin typeface="Times New Roman"/>
                <a:cs typeface="Times New Roman"/>
              </a:rPr>
              <a:t>r</a:t>
            </a:r>
            <a:r>
              <a:rPr dirty="0" smtClean="0" sz="1400" spc="-5" b="1">
                <a:latin typeface="Times New Roman"/>
                <a:cs typeface="Times New Roman"/>
              </a:rPr>
              <a:t>itical</a:t>
            </a:r>
            <a:r>
              <a:rPr dirty="0" smtClean="0" sz="1400" spc="50" b="1">
                <a:latin typeface="Times New Roman"/>
                <a:cs typeface="Times New Roman"/>
              </a:rPr>
              <a:t> </a:t>
            </a:r>
            <a:r>
              <a:rPr dirty="0" smtClean="0" sz="1400" spc="-10" b="1">
                <a:latin typeface="Times New Roman"/>
                <a:cs typeface="Times New Roman"/>
              </a:rPr>
              <a:t>frequency,</a:t>
            </a:r>
            <a:r>
              <a:rPr dirty="0" smtClean="0" sz="1400" spc="65" b="1">
                <a:latin typeface="Times New Roman"/>
                <a:cs typeface="Times New Roman"/>
              </a:rPr>
              <a:t> </a:t>
            </a:r>
            <a:r>
              <a:rPr dirty="0" smtClean="0" sz="1400" spc="-295">
                <a:latin typeface="Cambria Math"/>
                <a:cs typeface="Cambria Math"/>
              </a:rPr>
              <a:t>�</a:t>
            </a:r>
            <a:r>
              <a:rPr dirty="0" smtClean="0" baseline="-16666" sz="1500" spc="0">
                <a:latin typeface="Cambria Math"/>
                <a:cs typeface="Cambria Math"/>
              </a:rPr>
              <a:t>𝑐</a:t>
            </a:r>
            <a:r>
              <a:rPr dirty="0" smtClean="0" sz="1400" spc="-10">
                <a:latin typeface="Times New Roman"/>
                <a:cs typeface="Times New Roman"/>
              </a:rPr>
              <a:t>(also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called</a:t>
            </a:r>
            <a:r>
              <a:rPr dirty="0" smtClean="0" sz="1400" spc="5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the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-10" i="1">
                <a:latin typeface="Times New Roman"/>
                <a:cs typeface="Times New Roman"/>
              </a:rPr>
              <a:t>cutoff</a:t>
            </a:r>
            <a:r>
              <a:rPr dirty="0" smtClean="0" sz="1400" spc="50" i="1">
                <a:latin typeface="Times New Roman"/>
                <a:cs typeface="Times New Roman"/>
              </a:rPr>
              <a:t> </a:t>
            </a:r>
            <a:r>
              <a:rPr dirty="0" smtClean="0" sz="1400" spc="-5" i="1">
                <a:latin typeface="Times New Roman"/>
                <a:cs typeface="Times New Roman"/>
              </a:rPr>
              <a:t>fr</a:t>
            </a:r>
            <a:r>
              <a:rPr dirty="0" smtClean="0" sz="1400" spc="-5" i="1">
                <a:latin typeface="Times New Roman"/>
                <a:cs typeface="Times New Roman"/>
              </a:rPr>
              <a:t>e</a:t>
            </a:r>
            <a:r>
              <a:rPr dirty="0" smtClean="0" sz="1400" spc="-10" i="1">
                <a:latin typeface="Times New Roman"/>
                <a:cs typeface="Times New Roman"/>
              </a:rPr>
              <a:t>quency</a:t>
            </a:r>
            <a:r>
              <a:rPr dirty="0" smtClean="0" sz="1400" spc="-5">
                <a:latin typeface="Times New Roman"/>
                <a:cs typeface="Times New Roman"/>
              </a:rPr>
              <a:t>)</a:t>
            </a:r>
            <a:r>
              <a:rPr dirty="0" smtClean="0" sz="1400" spc="50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efines</a:t>
            </a:r>
            <a:r>
              <a:rPr dirty="0" smtClean="0" sz="1400" spc="5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the</a:t>
            </a:r>
            <a:r>
              <a:rPr dirty="0" smtClean="0" sz="1400" spc="5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end</a:t>
            </a:r>
            <a:r>
              <a:rPr dirty="0" smtClean="0" sz="1400" spc="5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of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the</a:t>
            </a:r>
            <a:r>
              <a:rPr dirty="0" smtClean="0" sz="1400" spc="5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passband</a:t>
            </a:r>
            <a:r>
              <a:rPr dirty="0" smtClean="0" sz="1400" spc="-10">
                <a:latin typeface="Times New Roman"/>
                <a:cs typeface="Times New Roman"/>
              </a:rPr>
              <a:t> and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30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is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nor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-10">
                <a:latin typeface="Times New Roman"/>
                <a:cs typeface="Times New Roman"/>
              </a:rPr>
              <a:t>ally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spe</a:t>
            </a:r>
            <a:r>
              <a:rPr dirty="0" smtClean="0" sz="1400" spc="-20">
                <a:latin typeface="Times New Roman"/>
                <a:cs typeface="Times New Roman"/>
              </a:rPr>
              <a:t>c</a:t>
            </a:r>
            <a:r>
              <a:rPr dirty="0" smtClean="0" sz="1400" spc="-5">
                <a:latin typeface="Times New Roman"/>
                <a:cs typeface="Times New Roman"/>
              </a:rPr>
              <a:t>ified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35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at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the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point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where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the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response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drops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0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Cambria Math"/>
                <a:cs typeface="Cambria Math"/>
              </a:rPr>
              <a:t>−</a:t>
            </a:r>
            <a:r>
              <a:rPr dirty="0" smtClean="0" sz="1400" spc="-15">
                <a:latin typeface="Cambria Math"/>
                <a:cs typeface="Cambria Math"/>
              </a:rPr>
              <a:t>3d</a:t>
            </a:r>
            <a:r>
              <a:rPr dirty="0" smtClean="0" sz="1400" spc="-10">
                <a:latin typeface="Cambria Math"/>
                <a:cs typeface="Cambria Math"/>
              </a:rPr>
              <a:t>B</a:t>
            </a:r>
            <a:r>
              <a:rPr dirty="0" smtClean="0" sz="1400" spc="-10">
                <a:latin typeface="Cambria Math"/>
                <a:cs typeface="Cambria Math"/>
              </a:rPr>
              <a:t> </a:t>
            </a:r>
            <a:r>
              <a:rPr dirty="0" smtClean="0" sz="1400" spc="-45">
                <a:latin typeface="Cambria Math"/>
                <a:cs typeface="Cambria Math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(70</a:t>
            </a:r>
            <a:r>
              <a:rPr dirty="0" smtClean="0" sz="1400" spc="-10">
                <a:latin typeface="Times New Roman"/>
                <a:cs typeface="Times New Roman"/>
              </a:rPr>
              <a:t>.</a:t>
            </a:r>
            <a:r>
              <a:rPr dirty="0" smtClean="0" sz="1400" spc="-10">
                <a:latin typeface="Times New Roman"/>
                <a:cs typeface="Times New Roman"/>
              </a:rPr>
              <a:t>7%)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from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the</a:t>
            </a:r>
            <a:r>
              <a:rPr dirty="0" smtClean="0" sz="1400" spc="-10">
                <a:latin typeface="Times New Roman"/>
                <a:cs typeface="Times New Roman"/>
              </a:rPr>
              <a:t> passband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esponse.</a:t>
            </a:r>
            <a:endParaRPr sz="1400">
              <a:latin typeface="Times New Roman"/>
              <a:cs typeface="Times New Roman"/>
            </a:endParaRPr>
          </a:p>
          <a:p>
            <a:pPr marL="239395" marR="15240" indent="-227329">
              <a:lnSpc>
                <a:spcPts val="1860"/>
              </a:lnSpc>
              <a:spcBef>
                <a:spcPts val="80"/>
              </a:spcBef>
              <a:buFont typeface="Wingdings"/>
              <a:buChar char=""/>
              <a:tabLst>
                <a:tab pos="239395" algn="l"/>
              </a:tabLst>
            </a:pPr>
            <a:r>
              <a:rPr dirty="0" smtClean="0" sz="1400" spc="-10">
                <a:latin typeface="Times New Roman"/>
                <a:cs typeface="Times New Roman"/>
              </a:rPr>
              <a:t>Following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the</a:t>
            </a:r>
            <a:r>
              <a:rPr dirty="0" smtClean="0" sz="1400" spc="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passband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is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egion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c</a:t>
            </a:r>
            <a:r>
              <a:rPr dirty="0" smtClean="0" sz="1400" spc="-2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lled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the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-5" i="1">
                <a:latin typeface="Times New Roman"/>
                <a:cs typeface="Times New Roman"/>
              </a:rPr>
              <a:t>tr</a:t>
            </a:r>
            <a:r>
              <a:rPr dirty="0" smtClean="0" sz="1400" spc="-5" i="1">
                <a:latin typeface="Times New Roman"/>
                <a:cs typeface="Times New Roman"/>
              </a:rPr>
              <a:t>a</a:t>
            </a:r>
            <a:r>
              <a:rPr dirty="0" smtClean="0" sz="1400" spc="-10" i="1">
                <a:latin typeface="Times New Roman"/>
                <a:cs typeface="Times New Roman"/>
              </a:rPr>
              <a:t>nsition</a:t>
            </a:r>
            <a:r>
              <a:rPr dirty="0" smtClean="0" sz="1400" spc="20" i="1">
                <a:latin typeface="Times New Roman"/>
                <a:cs typeface="Times New Roman"/>
              </a:rPr>
              <a:t> </a:t>
            </a:r>
            <a:r>
              <a:rPr dirty="0" smtClean="0" sz="1400" spc="-10" i="1">
                <a:latin typeface="Times New Roman"/>
                <a:cs typeface="Times New Roman"/>
              </a:rPr>
              <a:t>regi</a:t>
            </a:r>
            <a:r>
              <a:rPr dirty="0" smtClean="0" sz="1400" spc="-5" i="1">
                <a:latin typeface="Times New Roman"/>
                <a:cs typeface="Times New Roman"/>
              </a:rPr>
              <a:t>o</a:t>
            </a:r>
            <a:r>
              <a:rPr dirty="0" smtClean="0" sz="1400" spc="-10" i="1">
                <a:latin typeface="Times New Roman"/>
                <a:cs typeface="Times New Roman"/>
              </a:rPr>
              <a:t>n</a:t>
            </a:r>
            <a:r>
              <a:rPr dirty="0" smtClean="0" sz="1400" spc="30" i="1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that</a:t>
            </a:r>
            <a:r>
              <a:rPr dirty="0" smtClean="0" sz="1400" spc="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leads</a:t>
            </a:r>
            <a:r>
              <a:rPr dirty="0" smtClean="0" sz="1400" spc="2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into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regi</a:t>
            </a:r>
            <a:r>
              <a:rPr dirty="0" smtClean="0" sz="1400" spc="-5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c</a:t>
            </a:r>
            <a:r>
              <a:rPr dirty="0" smtClean="0" sz="1400" spc="-20">
                <a:latin typeface="Times New Roman"/>
                <a:cs typeface="Times New Roman"/>
              </a:rPr>
              <a:t>a</a:t>
            </a:r>
            <a:r>
              <a:rPr dirty="0" smtClean="0" sz="1400" spc="-5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ed</a:t>
            </a:r>
            <a:r>
              <a:rPr dirty="0" smtClean="0" sz="1400" spc="-5">
                <a:latin typeface="Times New Roman"/>
                <a:cs typeface="Times New Roman"/>
              </a:rPr>
              <a:t> the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5" i="1">
                <a:latin typeface="Times New Roman"/>
                <a:cs typeface="Times New Roman"/>
              </a:rPr>
              <a:t>st</a:t>
            </a:r>
            <a:r>
              <a:rPr dirty="0" smtClean="0" sz="1400" spc="-5" i="1">
                <a:latin typeface="Times New Roman"/>
                <a:cs typeface="Times New Roman"/>
              </a:rPr>
              <a:t>o</a:t>
            </a:r>
            <a:r>
              <a:rPr dirty="0" smtClean="0" sz="1400" spc="-10" i="1">
                <a:latin typeface="Times New Roman"/>
                <a:cs typeface="Times New Roman"/>
              </a:rPr>
              <a:t>pband.</a:t>
            </a:r>
            <a:r>
              <a:rPr dirty="0" smtClean="0" sz="1400" spc="-10" i="1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There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no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precise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point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between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the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5">
                <a:latin typeface="Times New Roman"/>
                <a:cs typeface="Times New Roman"/>
              </a:rPr>
              <a:t>ransiti</a:t>
            </a:r>
            <a:r>
              <a:rPr dirty="0" smtClean="0" sz="1400" spc="-5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gion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nd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the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stopband.</a:t>
            </a:r>
            <a:endParaRPr sz="1400">
              <a:latin typeface="Times New Roman"/>
              <a:cs typeface="Times New Roman"/>
            </a:endParaRPr>
          </a:p>
          <a:p>
            <a:pPr marL="239395" marR="13335" indent="-227329">
              <a:lnSpc>
                <a:spcPts val="1860"/>
              </a:lnSpc>
              <a:spcBef>
                <a:spcPts val="15"/>
              </a:spcBef>
              <a:buFont typeface="Wingdings"/>
              <a:buChar char=""/>
              <a:tabLst>
                <a:tab pos="239395" algn="l"/>
              </a:tabLst>
            </a:pP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50">
                <a:latin typeface="Times New Roman"/>
                <a:cs typeface="Times New Roman"/>
              </a:rPr>
              <a:t> </a:t>
            </a:r>
            <a:r>
              <a:rPr dirty="0" smtClean="0" sz="1400" spc="-5" b="1">
                <a:latin typeface="Times New Roman"/>
                <a:cs typeface="Times New Roman"/>
              </a:rPr>
              <a:t>l</a:t>
            </a:r>
            <a:r>
              <a:rPr dirty="0" smtClean="0" sz="1400" spc="-5" b="1">
                <a:latin typeface="Times New Roman"/>
                <a:cs typeface="Times New Roman"/>
              </a:rPr>
              <a:t>o</a:t>
            </a:r>
            <a:r>
              <a:rPr dirty="0" smtClean="0" sz="1400" spc="-25" b="1">
                <a:latin typeface="Times New Roman"/>
                <a:cs typeface="Times New Roman"/>
              </a:rPr>
              <a:t>w</a:t>
            </a:r>
            <a:r>
              <a:rPr dirty="0" smtClean="0" sz="1400" spc="-10" b="1">
                <a:latin typeface="Times New Roman"/>
                <a:cs typeface="Times New Roman"/>
              </a:rPr>
              <a:t>-pass</a:t>
            </a:r>
            <a:r>
              <a:rPr dirty="0" smtClean="0" sz="1400" spc="50" b="1">
                <a:latin typeface="Times New Roman"/>
                <a:cs typeface="Times New Roman"/>
              </a:rPr>
              <a:t> </a:t>
            </a:r>
            <a:r>
              <a:rPr dirty="0" smtClean="0" sz="1400" spc="-5" b="1">
                <a:latin typeface="Times New Roman"/>
                <a:cs typeface="Times New Roman"/>
              </a:rPr>
              <a:t>filter:</a:t>
            </a:r>
            <a:r>
              <a:rPr dirty="0" smtClean="0" sz="1400" spc="50" b="1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as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shown</a:t>
            </a:r>
            <a:r>
              <a:rPr dirty="0" smtClean="0" sz="1400" spc="5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in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Fi</a:t>
            </a:r>
            <a:r>
              <a:rPr dirty="0" smtClean="0" sz="1400" spc="-5">
                <a:latin typeface="Times New Roman"/>
                <a:cs typeface="Times New Roman"/>
              </a:rPr>
              <a:t>g</a:t>
            </a:r>
            <a:r>
              <a:rPr dirty="0" smtClean="0" sz="1400" spc="-10">
                <a:latin typeface="Times New Roman"/>
                <a:cs typeface="Times New Roman"/>
              </a:rPr>
              <a:t>ure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15</a:t>
            </a:r>
            <a:r>
              <a:rPr dirty="0" smtClean="0" sz="1400" spc="-10">
                <a:latin typeface="Times New Roman"/>
                <a:cs typeface="Times New Roman"/>
              </a:rPr>
              <a:t>-</a:t>
            </a:r>
            <a:r>
              <a:rPr dirty="0" smtClean="0" sz="1400" spc="-10">
                <a:latin typeface="Times New Roman"/>
                <a:cs typeface="Times New Roman"/>
              </a:rPr>
              <a:t>1,</a:t>
            </a:r>
            <a:r>
              <a:rPr dirty="0" smtClean="0" sz="1400" spc="50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is</a:t>
            </a:r>
            <a:r>
              <a:rPr dirty="0" smtClean="0" sz="1400" spc="5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one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hat</a:t>
            </a:r>
            <a:r>
              <a:rPr dirty="0" smtClean="0" sz="1400" spc="5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passes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frequencies</a:t>
            </a:r>
            <a:r>
              <a:rPr dirty="0" smtClean="0" sz="1400" spc="5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from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dc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to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-295">
                <a:latin typeface="Cambria Math"/>
                <a:cs typeface="Cambria Math"/>
              </a:rPr>
              <a:t>�</a:t>
            </a:r>
            <a:r>
              <a:rPr dirty="0" smtClean="0" baseline="-16666" sz="1500" spc="0">
                <a:latin typeface="Cambria Math"/>
                <a:cs typeface="Cambria Math"/>
              </a:rPr>
              <a:t>𝑐</a:t>
            </a:r>
            <a:r>
              <a:rPr dirty="0" smtClean="0" sz="1400" spc="-10">
                <a:latin typeface="Times New Roman"/>
                <a:cs typeface="Times New Roman"/>
              </a:rPr>
              <a:t>and</a:t>
            </a:r>
            <a:r>
              <a:rPr dirty="0" smtClean="0" sz="1400" spc="-5">
                <a:latin typeface="Times New Roman"/>
                <a:cs typeface="Times New Roman"/>
              </a:rPr>
              <a:t> si</a:t>
            </a:r>
            <a:r>
              <a:rPr dirty="0" smtClean="0" sz="1400" spc="-5">
                <a:latin typeface="Times New Roman"/>
                <a:cs typeface="Times New Roman"/>
              </a:rPr>
              <a:t>g</a:t>
            </a:r>
            <a:r>
              <a:rPr dirty="0" smtClean="0" sz="1400" spc="-10">
                <a:latin typeface="Times New Roman"/>
                <a:cs typeface="Times New Roman"/>
              </a:rPr>
              <a:t>nificantly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ttenuates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20">
                <a:latin typeface="Times New Roman"/>
                <a:cs typeface="Times New Roman"/>
              </a:rPr>
              <a:t>a</a:t>
            </a:r>
            <a:r>
              <a:rPr dirty="0" smtClean="0" sz="1400" spc="-5">
                <a:latin typeface="Times New Roman"/>
                <a:cs typeface="Times New Roman"/>
              </a:rPr>
              <a:t>ll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other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freq</a:t>
            </a:r>
            <a:r>
              <a:rPr dirty="0" smtClean="0" sz="1400" spc="-5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encies.</a:t>
            </a:r>
            <a:endParaRPr sz="1400">
              <a:latin typeface="Times New Roman"/>
              <a:cs typeface="Times New Roman"/>
            </a:endParaRPr>
          </a:p>
          <a:p>
            <a:pPr marL="239395" indent="-227329">
              <a:lnSpc>
                <a:spcPct val="100000"/>
              </a:lnSpc>
              <a:spcBef>
                <a:spcPts val="105"/>
              </a:spcBef>
              <a:buFont typeface="Wingdings"/>
              <a:buChar char=""/>
              <a:tabLst>
                <a:tab pos="239395" algn="l"/>
              </a:tabLst>
            </a:pPr>
            <a:r>
              <a:rPr dirty="0" smtClean="0" sz="1400" spc="-10">
                <a:latin typeface="Times New Roman"/>
                <a:cs typeface="Times New Roman"/>
              </a:rPr>
              <a:t>The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ban</a:t>
            </a:r>
            <a:r>
              <a:rPr dirty="0" smtClean="0" sz="1400" spc="-5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width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of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an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ideal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lo</a:t>
            </a:r>
            <a:r>
              <a:rPr dirty="0" smtClean="0" sz="1400" spc="-5">
                <a:latin typeface="Times New Roman"/>
                <a:cs typeface="Times New Roman"/>
              </a:rPr>
              <a:t>w</a:t>
            </a:r>
            <a:r>
              <a:rPr dirty="0" smtClean="0" sz="1400" spc="-10">
                <a:latin typeface="Times New Roman"/>
                <a:cs typeface="Times New Roman"/>
              </a:rPr>
              <a:t>-pass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filter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is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equal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to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295">
                <a:latin typeface="Cambria Math"/>
                <a:cs typeface="Cambria Math"/>
              </a:rPr>
              <a:t>�</a:t>
            </a:r>
            <a:r>
              <a:rPr dirty="0" smtClean="0" baseline="-16666" sz="1500" spc="0">
                <a:latin typeface="Cambria Math"/>
                <a:cs typeface="Cambria Math"/>
              </a:rPr>
              <a:t>𝑐</a:t>
            </a:r>
            <a:r>
              <a:rPr dirty="0" smtClean="0" sz="1400" spc="-10">
                <a:latin typeface="Times New Roman"/>
                <a:cs typeface="Times New Roman"/>
              </a:rPr>
              <a:t>bec</a:t>
            </a:r>
            <a:r>
              <a:rPr dirty="0" smtClean="0" sz="1400" spc="-2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-5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the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esponse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extends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to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0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-5">
                <a:latin typeface="Times New Roman"/>
                <a:cs typeface="Times New Roman"/>
              </a:rPr>
              <a:t>z</a:t>
            </a:r>
            <a:r>
              <a:rPr dirty="0" smtClean="0" sz="1400" spc="-5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128011" y="6183884"/>
            <a:ext cx="724535" cy="25146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 spc="-15">
                <a:latin typeface="Cambria Math"/>
                <a:cs typeface="Cambria Math"/>
              </a:rPr>
              <a:t>��=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𝒇</a:t>
            </a:r>
            <a:r>
              <a:rPr dirty="0" smtClean="0" baseline="-16666" sz="1500" spc="-22">
                <a:latin typeface="Cambria Math"/>
                <a:cs typeface="Cambria Math"/>
              </a:rPr>
              <a:t>𝒄</a:t>
            </a:r>
            <a:endParaRPr baseline="-16666" sz="1500">
              <a:latin typeface="Cambria Math"/>
              <a:cs typeface="Cambria Math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479035" y="6183884"/>
            <a:ext cx="1166495" cy="224154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 spc="-10">
                <a:latin typeface="Cambria Math"/>
                <a:cs typeface="Cambria Math"/>
              </a:rPr>
              <a:t>Equation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1</a:t>
            </a:r>
            <a:r>
              <a:rPr dirty="0" smtClean="0" sz="1400" spc="-5">
                <a:latin typeface="Cambria Math"/>
                <a:cs typeface="Cambria Math"/>
              </a:rPr>
              <a:t>5</a:t>
            </a:r>
            <a:r>
              <a:rPr dirty="0" smtClean="0" sz="1400" spc="-10">
                <a:latin typeface="Cambria Math"/>
                <a:cs typeface="Cambria Math"/>
              </a:rPr>
              <a:t>–</a:t>
            </a:r>
            <a:r>
              <a:rPr dirty="0" smtClean="0" sz="1400" spc="-80">
                <a:latin typeface="Cambria Math"/>
                <a:cs typeface="Cambria Math"/>
              </a:rPr>
              <a:t> </a:t>
            </a:r>
            <a:r>
              <a:rPr dirty="0" smtClean="0" sz="1400" spc="-10">
                <a:latin typeface="Cambria Math"/>
                <a:cs typeface="Cambria Math"/>
              </a:rPr>
              <a:t>1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44500" y="6398005"/>
            <a:ext cx="6885305" cy="289115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239395" marR="14604" indent="-227329">
              <a:lnSpc>
                <a:spcPct val="110000"/>
              </a:lnSpc>
              <a:buFont typeface="Wingdings"/>
              <a:buChar char=""/>
              <a:tabLst>
                <a:tab pos="239395" algn="l"/>
              </a:tabLst>
            </a:pPr>
            <a:r>
              <a:rPr dirty="0" smtClean="0" sz="1400" spc="-10">
                <a:latin typeface="Times New Roman"/>
                <a:cs typeface="Times New Roman"/>
              </a:rPr>
              <a:t>Actual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filter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respons</a:t>
            </a:r>
            <a:r>
              <a:rPr dirty="0" smtClean="0" sz="1400" spc="-2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depend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on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the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nu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-5">
                <a:latin typeface="Times New Roman"/>
                <a:cs typeface="Times New Roman"/>
              </a:rPr>
              <a:t>b</a:t>
            </a:r>
            <a:r>
              <a:rPr dirty="0" smtClean="0" sz="1400" spc="-10">
                <a:latin typeface="Times New Roman"/>
                <a:cs typeface="Times New Roman"/>
              </a:rPr>
              <a:t>er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of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 b="1">
                <a:latin typeface="Times New Roman"/>
                <a:cs typeface="Times New Roman"/>
              </a:rPr>
              <a:t>poles</a:t>
            </a:r>
            <a:r>
              <a:rPr dirty="0" smtClean="0" sz="1400" spc="-5">
                <a:latin typeface="Times New Roman"/>
                <a:cs typeface="Times New Roman"/>
              </a:rPr>
              <a:t>,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te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5">
                <a:latin typeface="Times New Roman"/>
                <a:cs typeface="Times New Roman"/>
              </a:rPr>
              <a:t>m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used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with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filters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descri</a:t>
            </a:r>
            <a:r>
              <a:rPr dirty="0" smtClean="0" sz="1400" spc="-5">
                <a:latin typeface="Times New Roman"/>
                <a:cs typeface="Times New Roman"/>
              </a:rPr>
              <a:t>b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the</a:t>
            </a:r>
            <a:r>
              <a:rPr dirty="0" smtClean="0" sz="1400" spc="-10">
                <a:latin typeface="Times New Roman"/>
                <a:cs typeface="Times New Roman"/>
              </a:rPr>
              <a:t> nu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-10">
                <a:latin typeface="Times New Roman"/>
                <a:cs typeface="Times New Roman"/>
              </a:rPr>
              <a:t>ber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of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 i="1">
                <a:latin typeface="Times New Roman"/>
                <a:cs typeface="Times New Roman"/>
              </a:rPr>
              <a:t>RC</a:t>
            </a:r>
            <a:r>
              <a:rPr dirty="0" smtClean="0" sz="1400" spc="-5" i="1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circui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contained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in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the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filter.</a:t>
            </a:r>
            <a:endParaRPr sz="1400">
              <a:latin typeface="Times New Roman"/>
              <a:cs typeface="Times New Roman"/>
            </a:endParaRPr>
          </a:p>
          <a:p>
            <a:pPr marL="239395" indent="-227329">
              <a:lnSpc>
                <a:spcPct val="100000"/>
              </a:lnSpc>
              <a:spcBef>
                <a:spcPts val="170"/>
              </a:spcBef>
              <a:buFont typeface="Wingdings"/>
              <a:buChar char=""/>
              <a:tabLst>
                <a:tab pos="239395" algn="l"/>
              </a:tabLst>
            </a:pPr>
            <a:r>
              <a:rPr dirty="0" smtClean="0" sz="1400" spc="-5">
                <a:latin typeface="Times New Roman"/>
                <a:cs typeface="Times New Roman"/>
              </a:rPr>
              <a:t>Filters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that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include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one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or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-10">
                <a:latin typeface="Times New Roman"/>
                <a:cs typeface="Times New Roman"/>
              </a:rPr>
              <a:t>ore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5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-a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-10">
                <a:latin typeface="Times New Roman"/>
                <a:cs typeface="Times New Roman"/>
              </a:rPr>
              <a:t>ps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in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the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desi</a:t>
            </a:r>
            <a:r>
              <a:rPr dirty="0" smtClean="0" sz="1400" spc="-5">
                <a:latin typeface="Times New Roman"/>
                <a:cs typeface="Times New Roman"/>
              </a:rPr>
              <a:t>g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are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called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-10" b="1">
                <a:latin typeface="Times New Roman"/>
                <a:cs typeface="Times New Roman"/>
              </a:rPr>
              <a:t>acti</a:t>
            </a:r>
            <a:r>
              <a:rPr dirty="0" smtClean="0" sz="1400" spc="-5" b="1">
                <a:latin typeface="Times New Roman"/>
                <a:cs typeface="Times New Roman"/>
              </a:rPr>
              <a:t>v</a:t>
            </a:r>
            <a:r>
              <a:rPr dirty="0" smtClean="0" sz="1400" spc="-10" b="1">
                <a:latin typeface="Times New Roman"/>
                <a:cs typeface="Times New Roman"/>
              </a:rPr>
              <a:t>e</a:t>
            </a:r>
            <a:r>
              <a:rPr dirty="0" smtClean="0" sz="1400" spc="-5" b="1">
                <a:latin typeface="Times New Roman"/>
                <a:cs typeface="Times New Roman"/>
              </a:rPr>
              <a:t> </a:t>
            </a:r>
            <a:r>
              <a:rPr dirty="0" smtClean="0" sz="1400" spc="-5" b="1">
                <a:latin typeface="Times New Roman"/>
                <a:cs typeface="Times New Roman"/>
              </a:rPr>
              <a:t>filters</a:t>
            </a:r>
            <a:r>
              <a:rPr dirty="0" smtClean="0" sz="1400" spc="-5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  <a:p>
            <a:pPr marL="239395" indent="-227329">
              <a:lnSpc>
                <a:spcPct val="100000"/>
              </a:lnSpc>
              <a:spcBef>
                <a:spcPts val="195"/>
              </a:spcBef>
              <a:buFont typeface="Wingdings"/>
              <a:buChar char=""/>
              <a:tabLst>
                <a:tab pos="239395" algn="l"/>
              </a:tabLst>
            </a:pPr>
            <a:r>
              <a:rPr dirty="0" smtClean="0" sz="1400" spc="-10">
                <a:latin typeface="Times New Roman"/>
                <a:cs typeface="Times New Roman"/>
              </a:rPr>
              <a:t>The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critical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frequency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of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lo</a:t>
            </a:r>
            <a:r>
              <a:rPr dirty="0" smtClean="0" sz="1400" spc="-5">
                <a:latin typeface="Times New Roman"/>
                <a:cs typeface="Times New Roman"/>
              </a:rPr>
              <a:t>w</a:t>
            </a:r>
            <a:r>
              <a:rPr dirty="0" smtClean="0" sz="1400" spc="-10">
                <a:latin typeface="Times New Roman"/>
                <a:cs typeface="Times New Roman"/>
              </a:rPr>
              <a:t>-pass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0" i="1">
                <a:latin typeface="Times New Roman"/>
                <a:cs typeface="Times New Roman"/>
              </a:rPr>
              <a:t>RC</a:t>
            </a:r>
            <a:r>
              <a:rPr dirty="0" smtClean="0" sz="1400" spc="-5" i="1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filter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occurs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when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80">
                <a:latin typeface="Cambria Math"/>
                <a:cs typeface="Cambria Math"/>
              </a:rPr>
              <a:t>�</a:t>
            </a:r>
            <a:r>
              <a:rPr dirty="0" smtClean="0" baseline="-16666" sz="1500" spc="0">
                <a:latin typeface="Cambria Math"/>
                <a:cs typeface="Cambria Math"/>
              </a:rPr>
              <a:t>� </a:t>
            </a:r>
            <a:r>
              <a:rPr dirty="0" smtClean="0" baseline="-16666" sz="1500" spc="75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30">
                <a:latin typeface="Cambria Math"/>
                <a:cs typeface="Cambria Math"/>
              </a:rPr>
              <a:t>�</a:t>
            </a:r>
            <a:r>
              <a:rPr dirty="0" smtClean="0" sz="1400" spc="-5">
                <a:latin typeface="Times New Roman"/>
                <a:cs typeface="Times New Roman"/>
              </a:rPr>
              <a:t>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where</a:t>
            </a:r>
            <a:endParaRPr sz="1400">
              <a:latin typeface="Times New Roman"/>
              <a:cs typeface="Times New Roman"/>
            </a:endParaRPr>
          </a:p>
          <a:p>
            <a:pPr algn="ctr" marR="635">
              <a:lnSpc>
                <a:spcPct val="100000"/>
              </a:lnSpc>
              <a:spcBef>
                <a:spcPts val="215"/>
              </a:spcBef>
            </a:pPr>
            <a:r>
              <a:rPr dirty="0" smtClean="0" sz="1400" spc="-295">
                <a:latin typeface="Cambria Math"/>
                <a:cs typeface="Cambria Math"/>
              </a:rPr>
              <a:t>�</a:t>
            </a:r>
            <a:r>
              <a:rPr dirty="0" smtClean="0" baseline="-16666" sz="1500" spc="0">
                <a:latin typeface="Cambria Math"/>
                <a:cs typeface="Cambria Math"/>
              </a:rPr>
              <a:t>𝑐</a:t>
            </a:r>
            <a:r>
              <a:rPr dirty="0" smtClean="0" sz="1400" spc="-15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1</a:t>
            </a:r>
            <a:r>
              <a:rPr dirty="0" smtClean="0" baseline="1984" sz="2100" spc="-22">
                <a:latin typeface="Cambria Math"/>
                <a:cs typeface="Cambria Math"/>
              </a:rPr>
              <a:t>⁄</a:t>
            </a:r>
            <a:r>
              <a:rPr dirty="0" smtClean="0" sz="1400" spc="-10">
                <a:latin typeface="Cambria Math"/>
                <a:cs typeface="Cambria Math"/>
              </a:rPr>
              <a:t>(</a:t>
            </a:r>
            <a:r>
              <a:rPr dirty="0" smtClean="0" sz="1400" spc="-15">
                <a:latin typeface="Cambria Math"/>
                <a:cs typeface="Cambria Math"/>
              </a:rPr>
              <a:t>2</a:t>
            </a:r>
            <a:r>
              <a:rPr dirty="0" smtClean="0" sz="1400" spc="-15">
                <a:latin typeface="Cambria Math"/>
                <a:cs typeface="Cambria Math"/>
              </a:rPr>
              <a:t>𝜋�</a:t>
            </a:r>
            <a:r>
              <a:rPr dirty="0" smtClean="0" sz="1400" spc="50">
                <a:latin typeface="Cambria Math"/>
                <a:cs typeface="Cambria Math"/>
              </a:rPr>
              <a:t>�</a:t>
            </a:r>
            <a:r>
              <a:rPr dirty="0" smtClean="0" sz="1400" spc="-10">
                <a:latin typeface="Cambria Math"/>
                <a:cs typeface="Cambria Math"/>
              </a:rPr>
              <a:t>)</a:t>
            </a:r>
            <a:endParaRPr sz="1400">
              <a:latin typeface="Cambria Math"/>
              <a:cs typeface="Cambria Math"/>
            </a:endParaRPr>
          </a:p>
          <a:p>
            <a:pPr marL="239395" marR="17145" indent="-227329">
              <a:lnSpc>
                <a:spcPts val="1880"/>
              </a:lnSpc>
              <a:spcBef>
                <a:spcPts val="60"/>
              </a:spcBef>
              <a:buFont typeface="Wingdings"/>
              <a:buChar char=""/>
              <a:tabLst>
                <a:tab pos="239395" algn="l"/>
              </a:tabLst>
            </a:pPr>
            <a:r>
              <a:rPr dirty="0" smtClean="0" sz="1400" spc="-10" b="1">
                <a:latin typeface="Times New Roman"/>
                <a:cs typeface="Times New Roman"/>
              </a:rPr>
              <a:t>Hig</a:t>
            </a:r>
            <a:r>
              <a:rPr dirty="0" smtClean="0" sz="1400" spc="-5" b="1">
                <a:latin typeface="Times New Roman"/>
                <a:cs typeface="Times New Roman"/>
              </a:rPr>
              <a:t>h</a:t>
            </a:r>
            <a:r>
              <a:rPr dirty="0" smtClean="0" sz="1400" spc="-10" b="1">
                <a:latin typeface="Times New Roman"/>
                <a:cs typeface="Times New Roman"/>
              </a:rPr>
              <a:t>-Pass</a:t>
            </a:r>
            <a:r>
              <a:rPr dirty="0" smtClean="0" sz="1400" spc="30" b="1">
                <a:latin typeface="Times New Roman"/>
                <a:cs typeface="Times New Roman"/>
              </a:rPr>
              <a:t> </a:t>
            </a:r>
            <a:r>
              <a:rPr dirty="0" smtClean="0" sz="1400" spc="-10" b="1">
                <a:latin typeface="Times New Roman"/>
                <a:cs typeface="Times New Roman"/>
              </a:rPr>
              <a:t>Filter</a:t>
            </a:r>
            <a:r>
              <a:rPr dirty="0" smtClean="0" sz="1400" spc="35" b="1">
                <a:latin typeface="Times New Roman"/>
                <a:cs typeface="Times New Roman"/>
              </a:rPr>
              <a:t> </a:t>
            </a:r>
            <a:r>
              <a:rPr dirty="0" smtClean="0" sz="1400" spc="-10" b="1">
                <a:latin typeface="Times New Roman"/>
                <a:cs typeface="Times New Roman"/>
              </a:rPr>
              <a:t>Res</a:t>
            </a:r>
            <a:r>
              <a:rPr dirty="0" smtClean="0" sz="1400" spc="-5" b="1">
                <a:latin typeface="Times New Roman"/>
                <a:cs typeface="Times New Roman"/>
              </a:rPr>
              <a:t>p</a:t>
            </a:r>
            <a:r>
              <a:rPr dirty="0" smtClean="0" sz="1400" spc="-10" b="1">
                <a:latin typeface="Times New Roman"/>
                <a:cs typeface="Times New Roman"/>
              </a:rPr>
              <a:t>ons</a:t>
            </a:r>
            <a:r>
              <a:rPr dirty="0" smtClean="0" sz="1400" spc="-5" b="1">
                <a:latin typeface="Times New Roman"/>
                <a:cs typeface="Times New Roman"/>
              </a:rPr>
              <a:t>e</a:t>
            </a:r>
            <a:r>
              <a:rPr dirty="0" smtClean="0" sz="1400" spc="-5" b="1">
                <a:latin typeface="Times New Roman"/>
                <a:cs typeface="Times New Roman"/>
              </a:rPr>
              <a:t>:</a:t>
            </a:r>
            <a:r>
              <a:rPr dirty="0" smtClean="0" sz="1400" spc="35" b="1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-10" b="1">
                <a:latin typeface="Times New Roman"/>
                <a:cs typeface="Times New Roman"/>
              </a:rPr>
              <a:t>hi</a:t>
            </a:r>
            <a:r>
              <a:rPr dirty="0" smtClean="0" sz="1400" spc="-5" b="1">
                <a:latin typeface="Times New Roman"/>
                <a:cs typeface="Times New Roman"/>
              </a:rPr>
              <a:t>g</a:t>
            </a:r>
            <a:r>
              <a:rPr dirty="0" smtClean="0" sz="1400" spc="-10" b="1">
                <a:latin typeface="Times New Roman"/>
                <a:cs typeface="Times New Roman"/>
              </a:rPr>
              <a:t>h-pass</a:t>
            </a:r>
            <a:r>
              <a:rPr dirty="0" smtClean="0" sz="1400" spc="30" b="1">
                <a:latin typeface="Times New Roman"/>
                <a:cs typeface="Times New Roman"/>
              </a:rPr>
              <a:t> </a:t>
            </a:r>
            <a:r>
              <a:rPr dirty="0" smtClean="0" sz="1400" spc="-5" b="1">
                <a:latin typeface="Times New Roman"/>
                <a:cs typeface="Times New Roman"/>
              </a:rPr>
              <a:t>filter</a:t>
            </a:r>
            <a:r>
              <a:rPr dirty="0" smtClean="0" sz="1400" spc="35" b="1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is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one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that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si</a:t>
            </a:r>
            <a:r>
              <a:rPr dirty="0" smtClean="0" sz="1400" spc="-5">
                <a:latin typeface="Times New Roman"/>
                <a:cs typeface="Times New Roman"/>
              </a:rPr>
              <a:t>g</a:t>
            </a:r>
            <a:r>
              <a:rPr dirty="0" smtClean="0" sz="1400" spc="-10">
                <a:latin typeface="Times New Roman"/>
                <a:cs typeface="Times New Roman"/>
              </a:rPr>
              <a:t>nificantly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attenuates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or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reje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-5">
                <a:latin typeface="Times New Roman"/>
                <a:cs typeface="Times New Roman"/>
              </a:rPr>
              <a:t>ts</a:t>
            </a:r>
            <a:r>
              <a:rPr dirty="0" smtClean="0" sz="1400" spc="-5">
                <a:latin typeface="Times New Roman"/>
                <a:cs typeface="Times New Roman"/>
              </a:rPr>
              <a:t> all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freq</a:t>
            </a:r>
            <a:r>
              <a:rPr dirty="0" smtClean="0" sz="1400" spc="-5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encies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below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295">
                <a:latin typeface="Cambria Math"/>
                <a:cs typeface="Cambria Math"/>
              </a:rPr>
              <a:t>�</a:t>
            </a:r>
            <a:r>
              <a:rPr dirty="0" smtClean="0" baseline="-16666" sz="1500" spc="0">
                <a:latin typeface="Cambria Math"/>
                <a:cs typeface="Cambria Math"/>
              </a:rPr>
              <a:t>𝑐</a:t>
            </a:r>
            <a:r>
              <a:rPr dirty="0" smtClean="0" sz="1400" spc="-10">
                <a:latin typeface="Times New Roman"/>
                <a:cs typeface="Times New Roman"/>
              </a:rPr>
              <a:t>and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passes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all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frequencies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above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-295">
                <a:latin typeface="Cambria Math"/>
                <a:cs typeface="Cambria Math"/>
              </a:rPr>
              <a:t>�</a:t>
            </a:r>
            <a:r>
              <a:rPr dirty="0" smtClean="0" baseline="-16666" sz="1500" spc="0">
                <a:latin typeface="Cambria Math"/>
                <a:cs typeface="Cambria Math"/>
              </a:rPr>
              <a:t>𝑐</a:t>
            </a:r>
            <a:r>
              <a:rPr dirty="0" smtClean="0" sz="1400" spc="-5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  <a:p>
            <a:pPr marL="239395" marR="12700" indent="-227329">
              <a:lnSpc>
                <a:spcPts val="1850"/>
              </a:lnSpc>
              <a:spcBef>
                <a:spcPts val="35"/>
              </a:spcBef>
              <a:buFont typeface="Wingdings"/>
              <a:buChar char=""/>
              <a:tabLst>
                <a:tab pos="239395" algn="l"/>
              </a:tabLst>
            </a:pPr>
            <a:r>
              <a:rPr dirty="0" smtClean="0" sz="1400" spc="-15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he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criti</a:t>
            </a:r>
            <a:r>
              <a:rPr dirty="0" smtClean="0" sz="1400" spc="-5">
                <a:latin typeface="Times New Roman"/>
                <a:cs typeface="Times New Roman"/>
              </a:rPr>
              <a:t>c</a:t>
            </a:r>
            <a:r>
              <a:rPr dirty="0" smtClean="0" sz="1400" spc="-5">
                <a:latin typeface="Times New Roman"/>
                <a:cs typeface="Times New Roman"/>
              </a:rPr>
              <a:t>al</a:t>
            </a:r>
            <a:r>
              <a:rPr dirty="0" smtClean="0" sz="1400" spc="5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frequency</a:t>
            </a:r>
            <a:r>
              <a:rPr dirty="0" smtClean="0" sz="1400" spc="50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is</a:t>
            </a:r>
            <a:r>
              <a:rPr dirty="0" smtClean="0" sz="1400" spc="6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the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fr</a:t>
            </a:r>
            <a:r>
              <a:rPr dirty="0" smtClean="0" sz="1400" spc="-2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quency</a:t>
            </a:r>
            <a:r>
              <a:rPr dirty="0" smtClean="0" sz="1400" spc="50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at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which</a:t>
            </a:r>
            <a:r>
              <a:rPr dirty="0" smtClean="0" sz="1400" spc="5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the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output</a:t>
            </a:r>
            <a:r>
              <a:rPr dirty="0" smtClean="0" sz="1400" spc="50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is</a:t>
            </a:r>
            <a:r>
              <a:rPr dirty="0" smtClean="0" sz="1400" spc="5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70.7%</a:t>
            </a:r>
            <a:r>
              <a:rPr dirty="0" smtClean="0" sz="1400" spc="5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of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the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input</a:t>
            </a:r>
            <a:r>
              <a:rPr dirty="0" smtClean="0" sz="1400" spc="5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(or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Cambria Math"/>
                <a:cs typeface="Cambria Math"/>
              </a:rPr>
              <a:t>−3</a:t>
            </a:r>
            <a:r>
              <a:rPr dirty="0" smtClean="0" sz="1400" spc="-10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d</a:t>
            </a:r>
            <a:r>
              <a:rPr dirty="0" smtClean="0" sz="1400" spc="-10">
                <a:latin typeface="Cambria Math"/>
                <a:cs typeface="Cambria Math"/>
              </a:rPr>
              <a:t>B</a:t>
            </a:r>
            <a:r>
              <a:rPr dirty="0" smtClean="0" sz="1400" spc="-5">
                <a:latin typeface="Times New Roman"/>
                <a:cs typeface="Times New Roman"/>
              </a:rPr>
              <a:t>)</a:t>
            </a:r>
            <a:r>
              <a:rPr dirty="0" smtClean="0" sz="1400" spc="-5">
                <a:latin typeface="Times New Roman"/>
                <a:cs typeface="Times New Roman"/>
              </a:rPr>
              <a:t> as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shown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in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Figure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1</a:t>
            </a:r>
            <a:r>
              <a:rPr dirty="0" smtClean="0" sz="1400" spc="-5">
                <a:latin typeface="Times New Roman"/>
                <a:cs typeface="Times New Roman"/>
              </a:rPr>
              <a:t>5</a:t>
            </a:r>
            <a:r>
              <a:rPr dirty="0" smtClean="0" sz="1400" spc="-5">
                <a:latin typeface="Times New Roman"/>
                <a:cs typeface="Times New Roman"/>
              </a:rPr>
              <a:t>-2.</a:t>
            </a:r>
            <a:endParaRPr sz="1400">
              <a:latin typeface="Times New Roman"/>
              <a:cs typeface="Times New Roman"/>
            </a:endParaRPr>
          </a:p>
          <a:p>
            <a:pPr marL="239395" indent="-227329">
              <a:lnSpc>
                <a:spcPct val="100000"/>
              </a:lnSpc>
              <a:spcBef>
                <a:spcPts val="110"/>
              </a:spcBef>
              <a:buFont typeface="Wingdings"/>
              <a:buChar char=""/>
              <a:tabLst>
                <a:tab pos="239395" algn="l"/>
              </a:tabLst>
            </a:pPr>
            <a:r>
              <a:rPr dirty="0" smtClean="0" sz="1400" spc="-10">
                <a:latin typeface="Times New Roman"/>
                <a:cs typeface="Times New Roman"/>
              </a:rPr>
              <a:t>As</a:t>
            </a:r>
            <a:r>
              <a:rPr dirty="0" smtClean="0" sz="1400" spc="-6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in</a:t>
            </a:r>
            <a:r>
              <a:rPr dirty="0" smtClean="0" sz="1400" spc="-6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the</a:t>
            </a:r>
            <a:r>
              <a:rPr dirty="0" smtClean="0" sz="1400" spc="-5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case</a:t>
            </a:r>
            <a:r>
              <a:rPr dirty="0" smtClean="0" sz="1400" spc="-6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of</a:t>
            </a:r>
            <a:r>
              <a:rPr dirty="0" smtClean="0" sz="1400" spc="-6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the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low-pass</a:t>
            </a:r>
            <a:r>
              <a:rPr dirty="0" smtClean="0" sz="1400" spc="-60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filter,</a:t>
            </a:r>
            <a:r>
              <a:rPr dirty="0" smtClean="0" sz="1400" spc="-6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the</a:t>
            </a:r>
            <a:r>
              <a:rPr dirty="0" smtClean="0" sz="1400" spc="-6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ba</a:t>
            </a:r>
            <a:r>
              <a:rPr dirty="0" smtClean="0" sz="1400" spc="-5">
                <a:latin typeface="Times New Roman"/>
                <a:cs typeface="Times New Roman"/>
              </a:rPr>
              <a:t>s</a:t>
            </a:r>
            <a:r>
              <a:rPr dirty="0" smtClean="0" sz="1400" spc="-5">
                <a:latin typeface="Times New Roman"/>
                <a:cs typeface="Times New Roman"/>
              </a:rPr>
              <a:t>ic</a:t>
            </a:r>
            <a:r>
              <a:rPr dirty="0" smtClean="0" sz="1400" spc="-55">
                <a:latin typeface="Times New Roman"/>
                <a:cs typeface="Times New Roman"/>
              </a:rPr>
              <a:t> </a:t>
            </a:r>
            <a:r>
              <a:rPr dirty="0" smtClean="0" sz="1400" spc="-10" i="1">
                <a:latin typeface="Times New Roman"/>
                <a:cs typeface="Times New Roman"/>
              </a:rPr>
              <a:t>RC</a:t>
            </a:r>
            <a:r>
              <a:rPr dirty="0" smtClean="0" sz="1400" spc="-55" i="1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circuit</a:t>
            </a:r>
            <a:r>
              <a:rPr dirty="0" smtClean="0" sz="1400" spc="-6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has</a:t>
            </a:r>
            <a:r>
              <a:rPr dirty="0" smtClean="0" sz="1400" spc="-6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-60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r</a:t>
            </a:r>
            <a:r>
              <a:rPr dirty="0" smtClean="0" sz="1400" spc="-5">
                <a:latin typeface="Times New Roman"/>
                <a:cs typeface="Times New Roman"/>
              </a:rPr>
              <a:t>o</a:t>
            </a:r>
            <a:r>
              <a:rPr dirty="0" smtClean="0" sz="1400" spc="-5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-off</a:t>
            </a:r>
            <a:r>
              <a:rPr dirty="0" smtClean="0" sz="1400" spc="-6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rate</a:t>
            </a:r>
            <a:r>
              <a:rPr dirty="0" smtClean="0" sz="1400" spc="-5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of</a:t>
            </a:r>
            <a:r>
              <a:rPr dirty="0" smtClean="0" sz="1400" spc="-5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Cambria Math"/>
                <a:cs typeface="Cambria Math"/>
              </a:rPr>
              <a:t>−</a:t>
            </a:r>
            <a:r>
              <a:rPr dirty="0" smtClean="0" sz="1400" spc="-15">
                <a:latin typeface="Cambria Math"/>
                <a:cs typeface="Cambria Math"/>
              </a:rPr>
              <a:t>2</a:t>
            </a:r>
            <a:r>
              <a:rPr dirty="0" smtClean="0" sz="1400" spc="-10">
                <a:latin typeface="Cambria Math"/>
                <a:cs typeface="Cambria Math"/>
              </a:rPr>
              <a:t>0</a:t>
            </a:r>
            <a:r>
              <a:rPr dirty="0" smtClean="0" sz="1400" spc="-75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d</a:t>
            </a:r>
            <a:r>
              <a:rPr dirty="0" smtClean="0" sz="1400" spc="-10">
                <a:latin typeface="Cambria Math"/>
                <a:cs typeface="Cambria Math"/>
              </a:rPr>
              <a:t>B</a:t>
            </a:r>
            <a:r>
              <a:rPr dirty="0" smtClean="0" baseline="1984" sz="2100" spc="-22">
                <a:latin typeface="Cambria Math"/>
                <a:cs typeface="Cambria Math"/>
              </a:rPr>
              <a:t>⁄</a:t>
            </a:r>
            <a:r>
              <a:rPr dirty="0" smtClean="0" sz="1400" spc="-10">
                <a:latin typeface="Cambria Math"/>
                <a:cs typeface="Cambria Math"/>
              </a:rPr>
              <a:t>decad</a:t>
            </a:r>
            <a:r>
              <a:rPr dirty="0" smtClean="0" sz="1400" spc="-5">
                <a:latin typeface="Cambria Math"/>
                <a:cs typeface="Cambria Math"/>
              </a:rPr>
              <a:t>e</a:t>
            </a:r>
            <a:r>
              <a:rPr dirty="0" smtClean="0" sz="1400" spc="-5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  <a:p>
            <a:pPr marL="239395" indent="-227329">
              <a:lnSpc>
                <a:spcPct val="100000"/>
              </a:lnSpc>
              <a:spcBef>
                <a:spcPts val="204"/>
              </a:spcBef>
              <a:buFont typeface="Wingdings"/>
              <a:buChar char=""/>
              <a:tabLst>
                <a:tab pos="239395" algn="l"/>
              </a:tabLst>
            </a:pPr>
            <a:r>
              <a:rPr dirty="0" smtClean="0" sz="1400" spc="-10">
                <a:latin typeface="Times New Roman"/>
                <a:cs typeface="Times New Roman"/>
              </a:rPr>
              <a:t>Also,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the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critical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frequency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for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the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basic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5">
                <a:latin typeface="Times New Roman"/>
                <a:cs typeface="Times New Roman"/>
              </a:rPr>
              <a:t>h</a:t>
            </a:r>
            <a:r>
              <a:rPr dirty="0" smtClean="0" sz="1400" spc="-10">
                <a:latin typeface="Times New Roman"/>
                <a:cs typeface="Times New Roman"/>
              </a:rPr>
              <a:t>-pass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filter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oc</a:t>
            </a:r>
            <a:r>
              <a:rPr dirty="0" smtClean="0" sz="1400" spc="-2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urs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when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-80">
                <a:latin typeface="Cambria Math"/>
                <a:cs typeface="Cambria Math"/>
              </a:rPr>
              <a:t>�</a:t>
            </a:r>
            <a:r>
              <a:rPr dirty="0" smtClean="0" baseline="-16666" sz="1500" spc="0">
                <a:latin typeface="Cambria Math"/>
                <a:cs typeface="Cambria Math"/>
              </a:rPr>
              <a:t>� </a:t>
            </a:r>
            <a:r>
              <a:rPr dirty="0" smtClean="0" baseline="-16666" sz="1500" spc="75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30">
                <a:latin typeface="Cambria Math"/>
                <a:cs typeface="Cambria Math"/>
              </a:rPr>
              <a:t>�</a:t>
            </a:r>
            <a:r>
              <a:rPr dirty="0" smtClean="0" sz="1400" spc="-5">
                <a:latin typeface="Times New Roman"/>
                <a:cs typeface="Times New Roman"/>
              </a:rPr>
              <a:t>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-5">
                <a:latin typeface="Times New Roman"/>
                <a:cs typeface="Times New Roman"/>
              </a:rPr>
              <a:t>h</a:t>
            </a:r>
            <a:r>
              <a:rPr dirty="0" smtClean="0" sz="1400" spc="-10">
                <a:latin typeface="Times New Roman"/>
                <a:cs typeface="Times New Roman"/>
              </a:rPr>
              <a:t>ere</a:t>
            </a:r>
            <a:endParaRPr sz="1400">
              <a:latin typeface="Times New Roman"/>
              <a:cs typeface="Times New Roman"/>
            </a:endParaRPr>
          </a:p>
          <a:p>
            <a:pPr algn="ctr" marR="635">
              <a:lnSpc>
                <a:spcPct val="100000"/>
              </a:lnSpc>
              <a:spcBef>
                <a:spcPts val="215"/>
              </a:spcBef>
            </a:pPr>
            <a:r>
              <a:rPr dirty="0" smtClean="0" sz="1400" spc="-295">
                <a:latin typeface="Cambria Math"/>
                <a:cs typeface="Cambria Math"/>
              </a:rPr>
              <a:t>�</a:t>
            </a:r>
            <a:r>
              <a:rPr dirty="0" smtClean="0" baseline="-16666" sz="1500" spc="0">
                <a:latin typeface="Cambria Math"/>
                <a:cs typeface="Cambria Math"/>
              </a:rPr>
              <a:t>𝑐</a:t>
            </a:r>
            <a:r>
              <a:rPr dirty="0" smtClean="0" sz="1400" spc="-15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1</a:t>
            </a:r>
            <a:r>
              <a:rPr dirty="0" smtClean="0" baseline="1984" sz="2100" spc="-22">
                <a:latin typeface="Cambria Math"/>
                <a:cs typeface="Cambria Math"/>
              </a:rPr>
              <a:t>⁄</a:t>
            </a:r>
            <a:r>
              <a:rPr dirty="0" smtClean="0" sz="1400" spc="-10">
                <a:latin typeface="Cambria Math"/>
                <a:cs typeface="Cambria Math"/>
              </a:rPr>
              <a:t>(</a:t>
            </a:r>
            <a:r>
              <a:rPr dirty="0" smtClean="0" sz="1400" spc="-15">
                <a:latin typeface="Cambria Math"/>
                <a:cs typeface="Cambria Math"/>
              </a:rPr>
              <a:t>2</a:t>
            </a:r>
            <a:r>
              <a:rPr dirty="0" smtClean="0" sz="1400" spc="-15">
                <a:latin typeface="Cambria Math"/>
                <a:cs typeface="Cambria Math"/>
              </a:rPr>
              <a:t>𝜋�</a:t>
            </a:r>
            <a:r>
              <a:rPr dirty="0" smtClean="0" sz="1400" spc="50">
                <a:latin typeface="Cambria Math"/>
                <a:cs typeface="Cambria Math"/>
              </a:rPr>
              <a:t>�</a:t>
            </a:r>
            <a:r>
              <a:rPr dirty="0" smtClean="0" sz="1400" spc="-10">
                <a:latin typeface="Cambria Math"/>
                <a:cs typeface="Cambria Math"/>
              </a:rPr>
              <a:t>)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04800" y="307847"/>
            <a:ext cx="7163561" cy="0"/>
          </a:xfrm>
          <a:custGeom>
            <a:avLst/>
            <a:gdLst/>
            <a:ahLst/>
            <a:cxnLst/>
            <a:rect l="l" t="t" r="r" b="b"/>
            <a:pathLst>
              <a:path w="7163561" h="0">
                <a:moveTo>
                  <a:pt x="0" y="0"/>
                </a:moveTo>
                <a:lnTo>
                  <a:pt x="7163561" y="0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307847" y="310895"/>
            <a:ext cx="0" cy="9437370"/>
          </a:xfrm>
          <a:custGeom>
            <a:avLst/>
            <a:gdLst/>
            <a:ahLst/>
            <a:cxnLst/>
            <a:rect l="l" t="t" r="r" b="b"/>
            <a:pathLst>
              <a:path w="0" h="9437370">
                <a:moveTo>
                  <a:pt x="0" y="0"/>
                </a:moveTo>
                <a:lnTo>
                  <a:pt x="0" y="9437370"/>
                </a:lnTo>
              </a:path>
            </a:pathLst>
          </a:custGeom>
          <a:ln w="73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7465314" y="310895"/>
            <a:ext cx="0" cy="9437370"/>
          </a:xfrm>
          <a:custGeom>
            <a:avLst/>
            <a:gdLst/>
            <a:ahLst/>
            <a:cxnLst/>
            <a:rect l="l" t="t" r="r" b="b"/>
            <a:pathLst>
              <a:path w="0" h="9437370">
                <a:moveTo>
                  <a:pt x="0" y="0"/>
                </a:moveTo>
                <a:lnTo>
                  <a:pt x="0" y="9437370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" name="object 9"/>
          <p:cNvSpPr/>
          <p:nvPr/>
        </p:nvSpPr>
        <p:spPr>
          <a:xfrm>
            <a:off x="304800" y="9751314"/>
            <a:ext cx="7163561" cy="0"/>
          </a:xfrm>
          <a:custGeom>
            <a:avLst/>
            <a:gdLst/>
            <a:ahLst/>
            <a:cxnLst/>
            <a:rect l="l" t="t" r="r" b="b"/>
            <a:pathLst>
              <a:path w="7163561" h="0">
                <a:moveTo>
                  <a:pt x="0" y="0"/>
                </a:moveTo>
                <a:lnTo>
                  <a:pt x="7163561" y="0"/>
                </a:lnTo>
              </a:path>
            </a:pathLst>
          </a:custGeom>
          <a:ln w="73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" name="object 10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95885">
              <a:lnSpc>
                <a:spcPct val="100000"/>
              </a:lnSpc>
            </a:pPr>
            <a:fld id="{81D60167-4931-47E6-BA6A-407CBD079E47}" type="slidenum">
              <a:rPr dirty="0" smtClean="0" sz="1100" spc="-10">
                <a:latin typeface="Calibri"/>
                <a:cs typeface="Calibri"/>
              </a:rPr>
              <a:t>1</a:t>
            </a:fld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51025" y="1596389"/>
            <a:ext cx="6062472" cy="23401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2318004" y="5127497"/>
            <a:ext cx="4763262" cy="46070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444500" y="447040"/>
            <a:ext cx="6884034" cy="140652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239395" indent="-227329">
              <a:lnSpc>
                <a:spcPct val="100000"/>
              </a:lnSpc>
              <a:buFont typeface="Wingdings"/>
              <a:buChar char=""/>
              <a:tabLst>
                <a:tab pos="239395" algn="l"/>
              </a:tabLst>
            </a:pPr>
            <a:r>
              <a:rPr dirty="0" smtClean="0" sz="1400" spc="-10" b="1">
                <a:latin typeface="Times New Roman"/>
                <a:cs typeface="Times New Roman"/>
              </a:rPr>
              <a:t>Casca</a:t>
            </a:r>
            <a:r>
              <a:rPr dirty="0" smtClean="0" sz="1400" spc="-5" b="1">
                <a:latin typeface="Times New Roman"/>
                <a:cs typeface="Times New Roman"/>
              </a:rPr>
              <a:t>d</a:t>
            </a:r>
            <a:r>
              <a:rPr dirty="0" smtClean="0" sz="1400" spc="-10" b="1">
                <a:latin typeface="Times New Roman"/>
                <a:cs typeface="Times New Roman"/>
              </a:rPr>
              <a:t>ing</a:t>
            </a:r>
            <a:r>
              <a:rPr dirty="0" smtClean="0" sz="1400" spc="-20" b="1">
                <a:latin typeface="Times New Roman"/>
                <a:cs typeface="Times New Roman"/>
              </a:rPr>
              <a:t> </a:t>
            </a:r>
            <a:r>
              <a:rPr dirty="0" smtClean="0" sz="1400" spc="-10" b="1">
                <a:latin typeface="Times New Roman"/>
                <a:cs typeface="Times New Roman"/>
              </a:rPr>
              <a:t>Hig</a:t>
            </a:r>
            <a:r>
              <a:rPr dirty="0" smtClean="0" sz="1400" spc="-5" b="1">
                <a:latin typeface="Times New Roman"/>
                <a:cs typeface="Times New Roman"/>
              </a:rPr>
              <a:t>h</a:t>
            </a:r>
            <a:r>
              <a:rPr dirty="0" smtClean="0" sz="1400" spc="-10" b="1">
                <a:latin typeface="Times New Roman"/>
                <a:cs typeface="Times New Roman"/>
              </a:rPr>
              <a:t>-Pass</a:t>
            </a:r>
            <a:r>
              <a:rPr dirty="0" smtClean="0" sz="1400" spc="-25" b="1">
                <a:latin typeface="Times New Roman"/>
                <a:cs typeface="Times New Roman"/>
              </a:rPr>
              <a:t> </a:t>
            </a:r>
            <a:r>
              <a:rPr dirty="0" smtClean="0" sz="1400" spc="-10" b="1">
                <a:latin typeface="Times New Roman"/>
                <a:cs typeface="Times New Roman"/>
              </a:rPr>
              <a:t>Filters:</a:t>
            </a:r>
            <a:r>
              <a:rPr dirty="0" smtClean="0" sz="1400" spc="-20" b="1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Each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additional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filter</a:t>
            </a:r>
            <a:r>
              <a:rPr dirty="0" smtClean="0" sz="1400" spc="-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in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c</a:t>
            </a:r>
            <a:r>
              <a:rPr dirty="0" smtClean="0" sz="1400" spc="-20">
                <a:latin typeface="Times New Roman"/>
                <a:cs typeface="Times New Roman"/>
              </a:rPr>
              <a:t>a</a:t>
            </a:r>
            <a:r>
              <a:rPr dirty="0" smtClean="0" sz="1400" spc="-5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caded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arrangement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adds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−</a:t>
            </a:r>
            <a:r>
              <a:rPr dirty="0" smtClean="0" sz="1400" spc="-15">
                <a:latin typeface="Cambria Math"/>
                <a:cs typeface="Cambria Math"/>
              </a:rPr>
              <a:t>2</a:t>
            </a:r>
            <a:r>
              <a:rPr dirty="0" smtClean="0" sz="1400" spc="-10">
                <a:latin typeface="Cambria Math"/>
                <a:cs typeface="Cambria Math"/>
              </a:rPr>
              <a:t>0</a:t>
            </a:r>
            <a:r>
              <a:rPr dirty="0" smtClean="0" sz="1400" spc="-10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dB</a:t>
            </a:r>
            <a:endParaRPr sz="1400">
              <a:latin typeface="Cambria Math"/>
              <a:cs typeface="Cambria Math"/>
            </a:endParaRPr>
          </a:p>
          <a:p>
            <a:pPr marL="239395">
              <a:lnSpc>
                <a:spcPct val="100000"/>
              </a:lnSpc>
              <a:spcBef>
                <a:spcPts val="180"/>
              </a:spcBef>
            </a:pPr>
            <a:r>
              <a:rPr dirty="0" smtClean="0" sz="1400" spc="-10">
                <a:latin typeface="Times New Roman"/>
                <a:cs typeface="Times New Roman"/>
              </a:rPr>
              <a:t>to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the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rol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-</a:t>
            </a:r>
            <a:r>
              <a:rPr dirty="0" smtClean="0" sz="1400" spc="-10">
                <a:latin typeface="Times New Roman"/>
                <a:cs typeface="Times New Roman"/>
              </a:rPr>
              <a:t>off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rate.</a:t>
            </a:r>
            <a:endParaRPr sz="1400">
              <a:latin typeface="Times New Roman"/>
              <a:cs typeface="Times New Roman"/>
            </a:endParaRPr>
          </a:p>
          <a:p>
            <a:pPr marL="239395" indent="-227329">
              <a:lnSpc>
                <a:spcPct val="100000"/>
              </a:lnSpc>
              <a:spcBef>
                <a:spcPts val="165"/>
              </a:spcBef>
              <a:buFont typeface="Wingdings"/>
              <a:buChar char=""/>
              <a:tabLst>
                <a:tab pos="239395" algn="l"/>
              </a:tabLst>
            </a:pPr>
            <a:r>
              <a:rPr dirty="0" smtClean="0" sz="1400" spc="-10">
                <a:latin typeface="Times New Roman"/>
                <a:cs typeface="Times New Roman"/>
              </a:rPr>
              <a:t>The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response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of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active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hig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0">
                <a:latin typeface="Times New Roman"/>
                <a:cs typeface="Times New Roman"/>
              </a:rPr>
              <a:t>-</a:t>
            </a:r>
            <a:r>
              <a:rPr dirty="0" smtClean="0" sz="1400" spc="-10">
                <a:latin typeface="Times New Roman"/>
                <a:cs typeface="Times New Roman"/>
              </a:rPr>
              <a:t>pass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filter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is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li</a:t>
            </a:r>
            <a:r>
              <a:rPr dirty="0" smtClean="0" sz="1400" spc="-20">
                <a:latin typeface="Times New Roman"/>
                <a:cs typeface="Times New Roman"/>
              </a:rPr>
              <a:t>m</a:t>
            </a:r>
            <a:r>
              <a:rPr dirty="0" smtClean="0" sz="1400" spc="-10">
                <a:latin typeface="Times New Roman"/>
                <a:cs typeface="Times New Roman"/>
              </a:rPr>
              <a:t>ited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by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the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internal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5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-a</a:t>
            </a:r>
            <a:r>
              <a:rPr dirty="0" smtClean="0" sz="1400" spc="-20">
                <a:latin typeface="Times New Roman"/>
                <a:cs typeface="Times New Roman"/>
              </a:rPr>
              <a:t>m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r</a:t>
            </a:r>
            <a:r>
              <a:rPr dirty="0" smtClean="0" sz="1400" spc="-5">
                <a:latin typeface="Times New Roman"/>
                <a:cs typeface="Times New Roman"/>
              </a:rPr>
              <a:t>o</a:t>
            </a:r>
            <a:r>
              <a:rPr dirty="0" smtClean="0" sz="1400" spc="-5">
                <a:latin typeface="Times New Roman"/>
                <a:cs typeface="Times New Roman"/>
              </a:rPr>
              <a:t>ll</a:t>
            </a:r>
            <a:r>
              <a:rPr dirty="0" smtClean="0" sz="1400" spc="-10">
                <a:latin typeface="Times New Roman"/>
                <a:cs typeface="Times New Roman"/>
              </a:rPr>
              <a:t>-</a:t>
            </a:r>
            <a:r>
              <a:rPr dirty="0" smtClean="0" sz="1400" spc="-5">
                <a:latin typeface="Times New Roman"/>
                <a:cs typeface="Times New Roman"/>
              </a:rPr>
              <a:t>off.</a:t>
            </a:r>
            <a:endParaRPr sz="1400">
              <a:latin typeface="Times New Roman"/>
              <a:cs typeface="Times New Roman"/>
            </a:endParaRPr>
          </a:p>
          <a:p>
            <a:pPr marL="239395" indent="-227329">
              <a:lnSpc>
                <a:spcPct val="100000"/>
              </a:lnSpc>
              <a:spcBef>
                <a:spcPts val="170"/>
              </a:spcBef>
              <a:buFont typeface="Wingdings"/>
              <a:buChar char=""/>
              <a:tabLst>
                <a:tab pos="239395" algn="l"/>
              </a:tabLst>
            </a:pPr>
            <a:r>
              <a:rPr dirty="0" smtClean="0" sz="1400" spc="-10">
                <a:latin typeface="Times New Roman"/>
                <a:cs typeface="Times New Roman"/>
              </a:rPr>
              <a:t>Fi</a:t>
            </a:r>
            <a:r>
              <a:rPr dirty="0" smtClean="0" sz="1400" spc="-5">
                <a:latin typeface="Times New Roman"/>
                <a:cs typeface="Times New Roman"/>
              </a:rPr>
              <a:t>g</a:t>
            </a:r>
            <a:r>
              <a:rPr dirty="0" smtClean="0" sz="1400" spc="-10">
                <a:latin typeface="Times New Roman"/>
                <a:cs typeface="Times New Roman"/>
              </a:rPr>
              <a:t>ure</a:t>
            </a:r>
            <a:r>
              <a:rPr dirty="0" smtClean="0" sz="1400" spc="-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15</a:t>
            </a:r>
            <a:r>
              <a:rPr dirty="0" smtClean="0" sz="1400" spc="-10">
                <a:latin typeface="Times New Roman"/>
                <a:cs typeface="Times New Roman"/>
              </a:rPr>
              <a:t>-</a:t>
            </a:r>
            <a:r>
              <a:rPr dirty="0" smtClean="0" sz="1400" spc="-10">
                <a:latin typeface="Times New Roman"/>
                <a:cs typeface="Times New Roman"/>
              </a:rPr>
              <a:t>13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shows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-30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si</a:t>
            </a:r>
            <a:r>
              <a:rPr dirty="0" smtClean="0" sz="1400" spc="-5">
                <a:latin typeface="Times New Roman"/>
                <a:cs typeface="Times New Roman"/>
              </a:rPr>
              <a:t>x</a:t>
            </a:r>
            <a:r>
              <a:rPr dirty="0" smtClean="0" sz="1400" spc="-10">
                <a:latin typeface="Times New Roman"/>
                <a:cs typeface="Times New Roman"/>
              </a:rPr>
              <a:t>-pole</a:t>
            </a:r>
            <a:r>
              <a:rPr dirty="0" smtClean="0" sz="1400" spc="-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hig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0">
                <a:latin typeface="Times New Roman"/>
                <a:cs typeface="Times New Roman"/>
              </a:rPr>
              <a:t>-</a:t>
            </a:r>
            <a:r>
              <a:rPr dirty="0" smtClean="0" sz="1400" spc="-10">
                <a:latin typeface="Times New Roman"/>
                <a:cs typeface="Times New Roman"/>
              </a:rPr>
              <a:t>pass</a:t>
            </a:r>
            <a:r>
              <a:rPr dirty="0" smtClean="0" sz="1400" spc="-30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filter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cons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sting</a:t>
            </a:r>
            <a:r>
              <a:rPr dirty="0" smtClean="0" sz="1400" spc="-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of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th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ee</a:t>
            </a:r>
            <a:r>
              <a:rPr dirty="0" smtClean="0" sz="1400" spc="-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Sal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-Key</a:t>
            </a:r>
            <a:r>
              <a:rPr dirty="0" smtClean="0" sz="1400" spc="-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two-pole</a:t>
            </a:r>
            <a:r>
              <a:rPr dirty="0" smtClean="0" sz="1400" spc="-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stages.</a:t>
            </a:r>
            <a:endParaRPr sz="1400">
              <a:latin typeface="Times New Roman"/>
              <a:cs typeface="Times New Roman"/>
            </a:endParaRPr>
          </a:p>
          <a:p>
            <a:pPr marL="239395">
              <a:lnSpc>
                <a:spcPct val="100000"/>
              </a:lnSpc>
              <a:spcBef>
                <a:spcPts val="195"/>
              </a:spcBef>
            </a:pPr>
            <a:r>
              <a:rPr dirty="0" smtClean="0" sz="1400" spc="-10">
                <a:latin typeface="Times New Roman"/>
                <a:cs typeface="Times New Roman"/>
              </a:rPr>
              <a:t>With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this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configuration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opti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-10">
                <a:latin typeface="Times New Roman"/>
                <a:cs typeface="Times New Roman"/>
              </a:rPr>
              <a:t>ized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for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Butterworth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response,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rol</a:t>
            </a:r>
            <a:r>
              <a:rPr dirty="0" smtClean="0" sz="1400" spc="2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-off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of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−12</a:t>
            </a:r>
            <a:r>
              <a:rPr dirty="0" smtClean="0" sz="1400" spc="-10">
                <a:latin typeface="Cambria Math"/>
                <a:cs typeface="Cambria Math"/>
              </a:rPr>
              <a:t>0</a:t>
            </a:r>
            <a:r>
              <a:rPr dirty="0" smtClean="0" sz="1400" spc="-10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d</a:t>
            </a:r>
            <a:r>
              <a:rPr dirty="0" smtClean="0" sz="1400" spc="-10">
                <a:latin typeface="Cambria Math"/>
                <a:cs typeface="Cambria Math"/>
              </a:rPr>
              <a:t>B</a:t>
            </a:r>
            <a:r>
              <a:rPr dirty="0" smtClean="0" sz="1400" spc="-15">
                <a:latin typeface="Cambria Math"/>
                <a:cs typeface="Cambria Math"/>
              </a:rPr>
              <a:t>/</a:t>
            </a:r>
            <a:r>
              <a:rPr dirty="0" smtClean="0" sz="1400" spc="-10">
                <a:latin typeface="Cambria Math"/>
                <a:cs typeface="Cambria Math"/>
              </a:rPr>
              <a:t>decade</a:t>
            </a:r>
            <a:endParaRPr sz="1400">
              <a:latin typeface="Cambria Math"/>
              <a:cs typeface="Cambria Math"/>
            </a:endParaRPr>
          </a:p>
          <a:p>
            <a:pPr marL="239395">
              <a:lnSpc>
                <a:spcPct val="100000"/>
              </a:lnSpc>
              <a:spcBef>
                <a:spcPts val="180"/>
              </a:spcBef>
            </a:pPr>
            <a:r>
              <a:rPr dirty="0" smtClean="0" sz="1400" spc="-5">
                <a:latin typeface="Times New Roman"/>
                <a:cs typeface="Times New Roman"/>
              </a:rPr>
              <a:t>is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-2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hieve</a:t>
            </a:r>
            <a:r>
              <a:rPr dirty="0" smtClean="0" sz="1400" spc="-5">
                <a:latin typeface="Times New Roman"/>
                <a:cs typeface="Times New Roman"/>
              </a:rPr>
              <a:t>d</a:t>
            </a:r>
            <a:r>
              <a:rPr dirty="0" smtClean="0" sz="1400" spc="-5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44500" y="2304542"/>
            <a:ext cx="1423035" cy="39624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200">
                <a:latin typeface="Times New Roman"/>
                <a:cs typeface="Times New Roman"/>
              </a:rPr>
              <a:t>FIG</a:t>
            </a:r>
            <a:r>
              <a:rPr dirty="0" smtClean="0" sz="1200" spc="-5">
                <a:latin typeface="Times New Roman"/>
                <a:cs typeface="Times New Roman"/>
              </a:rPr>
              <a:t>U</a:t>
            </a:r>
            <a:r>
              <a:rPr dirty="0" smtClean="0" sz="1200" spc="0">
                <a:latin typeface="Times New Roman"/>
                <a:cs typeface="Times New Roman"/>
              </a:rPr>
              <a:t>RE 15-13: Sixt</a:t>
            </a:r>
            <a:r>
              <a:rPr dirty="0" smtClean="0" sz="1200" spc="-5">
                <a:latin typeface="Times New Roman"/>
                <a:cs typeface="Times New Roman"/>
              </a:rPr>
              <a:t>h</a:t>
            </a:r>
            <a:r>
              <a:rPr dirty="0" smtClean="0" sz="1200" spc="0">
                <a:latin typeface="Times New Roman"/>
                <a:cs typeface="Times New Roman"/>
              </a:rPr>
              <a:t>-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dirty="0" smtClean="0" sz="1200">
                <a:latin typeface="Times New Roman"/>
                <a:cs typeface="Times New Roman"/>
              </a:rPr>
              <a:t>order hig</a:t>
            </a:r>
            <a:r>
              <a:rPr dirty="0" smtClean="0" sz="1200" spc="-5">
                <a:latin typeface="Times New Roman"/>
                <a:cs typeface="Times New Roman"/>
              </a:rPr>
              <a:t>h</a:t>
            </a:r>
            <a:r>
              <a:rPr dirty="0" smtClean="0" sz="1200" spc="0">
                <a:latin typeface="Times New Roman"/>
                <a:cs typeface="Times New Roman"/>
              </a:rPr>
              <a:t>-</a:t>
            </a:r>
            <a:r>
              <a:rPr dirty="0" smtClean="0" sz="1200" spc="-10">
                <a:latin typeface="Times New Roman"/>
                <a:cs typeface="Times New Roman"/>
              </a:rPr>
              <a:t>p</a:t>
            </a:r>
            <a:r>
              <a:rPr dirty="0" smtClean="0" sz="1200" spc="0">
                <a:latin typeface="Times New Roman"/>
                <a:cs typeface="Times New Roman"/>
              </a:rPr>
              <a:t>ass filter.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44500" y="3673602"/>
            <a:ext cx="6884034" cy="150050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 spc="-10" b="1">
                <a:solidFill>
                  <a:srgbClr val="006FC0"/>
                </a:solidFill>
                <a:latin typeface="Times New Roman"/>
                <a:cs typeface="Times New Roman"/>
              </a:rPr>
              <a:t>15.5</a:t>
            </a:r>
            <a:r>
              <a:rPr dirty="0" smtClean="0" sz="1400" spc="-5" b="1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dirty="0" smtClean="0" sz="1400" spc="-10" b="1">
                <a:solidFill>
                  <a:srgbClr val="006FC0"/>
                </a:solidFill>
                <a:latin typeface="Times New Roman"/>
                <a:cs typeface="Times New Roman"/>
              </a:rPr>
              <a:t>Active</a:t>
            </a:r>
            <a:r>
              <a:rPr dirty="0" smtClean="0" sz="1400" spc="-10" b="1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dirty="0" smtClean="0" sz="1400" spc="-10" b="1">
                <a:solidFill>
                  <a:srgbClr val="006FC0"/>
                </a:solidFill>
                <a:latin typeface="Times New Roman"/>
                <a:cs typeface="Times New Roman"/>
              </a:rPr>
              <a:t>Ban</a:t>
            </a:r>
            <a:r>
              <a:rPr dirty="0" smtClean="0" sz="1400" spc="0" b="1">
                <a:solidFill>
                  <a:srgbClr val="006FC0"/>
                </a:solidFill>
                <a:latin typeface="Times New Roman"/>
                <a:cs typeface="Times New Roman"/>
              </a:rPr>
              <a:t>d</a:t>
            </a:r>
            <a:r>
              <a:rPr dirty="0" smtClean="0" sz="1400" spc="-10" b="1">
                <a:solidFill>
                  <a:srgbClr val="006FC0"/>
                </a:solidFill>
                <a:latin typeface="Times New Roman"/>
                <a:cs typeface="Times New Roman"/>
              </a:rPr>
              <a:t>-Pass</a:t>
            </a:r>
            <a:r>
              <a:rPr dirty="0" smtClean="0" sz="1400" spc="-10" b="1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dirty="0" smtClean="0" sz="1400" spc="-10" b="1">
                <a:solidFill>
                  <a:srgbClr val="006FC0"/>
                </a:solidFill>
                <a:latin typeface="Times New Roman"/>
                <a:cs typeface="Times New Roman"/>
              </a:rPr>
              <a:t>Filters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950"/>
              </a:lnSpc>
              <a:spcBef>
                <a:spcPts val="3"/>
              </a:spcBef>
            </a:pPr>
            <a:endParaRPr sz="950"/>
          </a:p>
          <a:p>
            <a:pPr marL="239395" indent="-227329">
              <a:lnSpc>
                <a:spcPct val="100000"/>
              </a:lnSpc>
              <a:buFont typeface="Wingdings"/>
              <a:buChar char=""/>
              <a:tabLst>
                <a:tab pos="239395" algn="l"/>
              </a:tabLst>
            </a:pP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-2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-5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-pass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filters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pass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specified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band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of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frequencie</a:t>
            </a:r>
            <a:r>
              <a:rPr dirty="0" smtClean="0" sz="1400" spc="-5">
                <a:latin typeface="Times New Roman"/>
                <a:cs typeface="Times New Roman"/>
              </a:rPr>
              <a:t>s</a:t>
            </a:r>
            <a:r>
              <a:rPr dirty="0" smtClean="0" sz="1400" spc="-5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  <a:p>
            <a:pPr marL="239395" marR="12700" indent="-227329">
              <a:lnSpc>
                <a:spcPct val="110000"/>
              </a:lnSpc>
              <a:spcBef>
                <a:spcPts val="5"/>
              </a:spcBef>
              <a:buFont typeface="Wingdings"/>
              <a:buChar char=""/>
              <a:tabLst>
                <a:tab pos="239395" algn="l"/>
              </a:tabLst>
            </a:pP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-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ban</a:t>
            </a:r>
            <a:r>
              <a:rPr dirty="0" smtClean="0" sz="1400" spc="-5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-pass</a:t>
            </a:r>
            <a:r>
              <a:rPr dirty="0" smtClean="0" sz="1400" spc="-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response</a:t>
            </a:r>
            <a:r>
              <a:rPr dirty="0" smtClean="0" sz="1400" spc="-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can</a:t>
            </a:r>
            <a:r>
              <a:rPr dirty="0" smtClean="0" sz="1400" spc="-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be</a:t>
            </a:r>
            <a:r>
              <a:rPr dirty="0" smtClean="0" sz="1400" spc="-35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t</a:t>
            </a:r>
            <a:r>
              <a:rPr dirty="0" smtClean="0" sz="1400" spc="-5">
                <a:latin typeface="Times New Roman"/>
                <a:cs typeface="Times New Roman"/>
              </a:rPr>
              <a:t>h</a:t>
            </a:r>
            <a:r>
              <a:rPr dirty="0" smtClean="0" sz="1400" spc="-10">
                <a:latin typeface="Times New Roman"/>
                <a:cs typeface="Times New Roman"/>
              </a:rPr>
              <a:t>ought</a:t>
            </a:r>
            <a:r>
              <a:rPr dirty="0" smtClean="0" sz="1400" spc="-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of</a:t>
            </a:r>
            <a:r>
              <a:rPr dirty="0" smtClean="0" sz="1400" spc="-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as</a:t>
            </a:r>
            <a:r>
              <a:rPr dirty="0" smtClean="0" sz="1400" spc="-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the</a:t>
            </a:r>
            <a:r>
              <a:rPr dirty="0" smtClean="0" sz="1400" spc="-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overlapping</a:t>
            </a:r>
            <a:r>
              <a:rPr dirty="0" smtClean="0" sz="1400" spc="-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of</a:t>
            </a:r>
            <a:r>
              <a:rPr dirty="0" smtClean="0" sz="1400" spc="-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-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lo</a:t>
            </a:r>
            <a:r>
              <a:rPr dirty="0" smtClean="0" sz="1400" spc="5">
                <a:latin typeface="Times New Roman"/>
                <a:cs typeface="Times New Roman"/>
              </a:rPr>
              <a:t>w</a:t>
            </a:r>
            <a:r>
              <a:rPr dirty="0" smtClean="0" sz="1400" spc="-10">
                <a:latin typeface="Times New Roman"/>
                <a:cs typeface="Times New Roman"/>
              </a:rPr>
              <a:t>-frequency</a:t>
            </a:r>
            <a:r>
              <a:rPr dirty="0" smtClean="0" sz="1400" spc="-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response</a:t>
            </a:r>
            <a:r>
              <a:rPr dirty="0" smtClean="0" sz="1400" spc="-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curve</a:t>
            </a:r>
            <a:r>
              <a:rPr dirty="0" smtClean="0" sz="1400" spc="-10">
                <a:latin typeface="Times New Roman"/>
                <a:cs typeface="Times New Roman"/>
              </a:rPr>
              <a:t> and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hig</a:t>
            </a:r>
            <a:r>
              <a:rPr dirty="0" smtClean="0" sz="1400" spc="-5">
                <a:latin typeface="Times New Roman"/>
                <a:cs typeface="Times New Roman"/>
              </a:rPr>
              <a:t>h</a:t>
            </a:r>
            <a:r>
              <a:rPr dirty="0" smtClean="0" sz="1400" spc="-10">
                <a:latin typeface="Times New Roman"/>
                <a:cs typeface="Times New Roman"/>
              </a:rPr>
              <a:t>-frequency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response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curve.</a:t>
            </a:r>
            <a:endParaRPr sz="1400">
              <a:latin typeface="Times New Roman"/>
              <a:cs typeface="Times New Roman"/>
            </a:endParaRPr>
          </a:p>
          <a:p>
            <a:pPr marL="239395" marR="14604" indent="-227329">
              <a:lnSpc>
                <a:spcPct val="110000"/>
              </a:lnSpc>
              <a:spcBef>
                <a:spcPts val="5"/>
              </a:spcBef>
              <a:buFont typeface="Wingdings"/>
              <a:buChar char=""/>
              <a:tabLst>
                <a:tab pos="239395" algn="l"/>
              </a:tabLst>
            </a:pPr>
            <a:r>
              <a:rPr dirty="0" smtClean="0" sz="1400" spc="-10" b="1">
                <a:latin typeface="Times New Roman"/>
                <a:cs typeface="Times New Roman"/>
              </a:rPr>
              <a:t>Casca</a:t>
            </a:r>
            <a:r>
              <a:rPr dirty="0" smtClean="0" sz="1400" spc="-5" b="1">
                <a:latin typeface="Times New Roman"/>
                <a:cs typeface="Times New Roman"/>
              </a:rPr>
              <a:t>d</a:t>
            </a:r>
            <a:r>
              <a:rPr dirty="0" smtClean="0" sz="1400" spc="-10" b="1">
                <a:latin typeface="Times New Roman"/>
                <a:cs typeface="Times New Roman"/>
              </a:rPr>
              <a:t>ed</a:t>
            </a:r>
            <a:r>
              <a:rPr dirty="0" smtClean="0" sz="1400" spc="-60" b="1">
                <a:latin typeface="Times New Roman"/>
                <a:cs typeface="Times New Roman"/>
              </a:rPr>
              <a:t> </a:t>
            </a:r>
            <a:r>
              <a:rPr dirty="0" smtClean="0" sz="1400" spc="-10" b="1">
                <a:latin typeface="Times New Roman"/>
                <a:cs typeface="Times New Roman"/>
              </a:rPr>
              <a:t>L</a:t>
            </a:r>
            <a:r>
              <a:rPr dirty="0" smtClean="0" sz="1400" spc="-5" b="1">
                <a:latin typeface="Times New Roman"/>
                <a:cs typeface="Times New Roman"/>
              </a:rPr>
              <a:t>o</a:t>
            </a:r>
            <a:r>
              <a:rPr dirty="0" smtClean="0" sz="1400" spc="-20" b="1">
                <a:latin typeface="Times New Roman"/>
                <a:cs typeface="Times New Roman"/>
              </a:rPr>
              <a:t>w</a:t>
            </a:r>
            <a:r>
              <a:rPr dirty="0" smtClean="0" sz="1400" spc="0" b="1">
                <a:latin typeface="Times New Roman"/>
                <a:cs typeface="Times New Roman"/>
              </a:rPr>
              <a:t>-</a:t>
            </a:r>
            <a:r>
              <a:rPr dirty="0" smtClean="0" sz="1400" spc="-10" b="1">
                <a:latin typeface="Times New Roman"/>
                <a:cs typeface="Times New Roman"/>
              </a:rPr>
              <a:t>Pass</a:t>
            </a:r>
            <a:r>
              <a:rPr dirty="0" smtClean="0" sz="1400" spc="-55" b="1">
                <a:latin typeface="Times New Roman"/>
                <a:cs typeface="Times New Roman"/>
              </a:rPr>
              <a:t> </a:t>
            </a:r>
            <a:r>
              <a:rPr dirty="0" smtClean="0" sz="1400" spc="-10" b="1">
                <a:latin typeface="Times New Roman"/>
                <a:cs typeface="Times New Roman"/>
              </a:rPr>
              <a:t>and</a:t>
            </a:r>
            <a:r>
              <a:rPr dirty="0" smtClean="0" sz="1400" spc="-55" b="1">
                <a:latin typeface="Times New Roman"/>
                <a:cs typeface="Times New Roman"/>
              </a:rPr>
              <a:t> </a:t>
            </a:r>
            <a:r>
              <a:rPr dirty="0" smtClean="0" sz="1400" spc="-10" b="1">
                <a:latin typeface="Times New Roman"/>
                <a:cs typeface="Times New Roman"/>
              </a:rPr>
              <a:t>Hig</a:t>
            </a:r>
            <a:r>
              <a:rPr dirty="0" smtClean="0" sz="1400" spc="-5" b="1">
                <a:latin typeface="Times New Roman"/>
                <a:cs typeface="Times New Roman"/>
              </a:rPr>
              <a:t>h</a:t>
            </a:r>
            <a:r>
              <a:rPr dirty="0" smtClean="0" sz="1400" spc="-10" b="1">
                <a:latin typeface="Times New Roman"/>
                <a:cs typeface="Times New Roman"/>
              </a:rPr>
              <a:t>-</a:t>
            </a:r>
            <a:r>
              <a:rPr dirty="0" smtClean="0" sz="1400" spc="-10" b="1">
                <a:latin typeface="Times New Roman"/>
                <a:cs typeface="Times New Roman"/>
              </a:rPr>
              <a:t>Pass</a:t>
            </a:r>
            <a:r>
              <a:rPr dirty="0" smtClean="0" sz="1400" spc="-55" b="1">
                <a:latin typeface="Times New Roman"/>
                <a:cs typeface="Times New Roman"/>
              </a:rPr>
              <a:t> </a:t>
            </a:r>
            <a:r>
              <a:rPr dirty="0" smtClean="0" sz="1400" spc="-10" b="1">
                <a:latin typeface="Times New Roman"/>
                <a:cs typeface="Times New Roman"/>
              </a:rPr>
              <a:t>Filters:</a:t>
            </a:r>
            <a:r>
              <a:rPr dirty="0" smtClean="0" sz="1400" spc="-55" b="1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-6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ban</a:t>
            </a:r>
            <a:r>
              <a:rPr dirty="0" smtClean="0" sz="1400" spc="-5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-pass</a:t>
            </a:r>
            <a:r>
              <a:rPr dirty="0" smtClean="0" sz="1400" spc="-55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filter</a:t>
            </a:r>
            <a:r>
              <a:rPr dirty="0" smtClean="0" sz="1400" spc="-6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c</a:t>
            </a:r>
            <a:r>
              <a:rPr dirty="0" smtClean="0" sz="1400" spc="-2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-5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be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-20">
                <a:latin typeface="Times New Roman"/>
                <a:cs typeface="Times New Roman"/>
              </a:rPr>
              <a:t>c</a:t>
            </a:r>
            <a:r>
              <a:rPr dirty="0" smtClean="0" sz="1400" spc="-5">
                <a:latin typeface="Times New Roman"/>
                <a:cs typeface="Times New Roman"/>
              </a:rPr>
              <a:t>h</a:t>
            </a:r>
            <a:r>
              <a:rPr dirty="0" smtClean="0" sz="1400" spc="-10">
                <a:latin typeface="Times New Roman"/>
                <a:cs typeface="Times New Roman"/>
              </a:rPr>
              <a:t>ieved</a:t>
            </a:r>
            <a:r>
              <a:rPr dirty="0" smtClean="0" sz="1400" spc="-5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by</a:t>
            </a:r>
            <a:r>
              <a:rPr dirty="0" smtClean="0" sz="1400" spc="-5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c</a:t>
            </a:r>
            <a:r>
              <a:rPr dirty="0" smtClean="0" sz="1400" spc="-2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scadi</a:t>
            </a:r>
            <a:r>
              <a:rPr dirty="0" smtClean="0" sz="1400" spc="-5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-5">
                <a:latin typeface="Times New Roman"/>
                <a:cs typeface="Times New Roman"/>
              </a:rPr>
              <a:t> a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lo</a:t>
            </a:r>
            <a:r>
              <a:rPr dirty="0" smtClean="0" sz="1400" spc="-15">
                <a:latin typeface="Times New Roman"/>
                <a:cs typeface="Times New Roman"/>
              </a:rPr>
              <a:t>w</a:t>
            </a:r>
            <a:r>
              <a:rPr dirty="0" smtClean="0" sz="1400" spc="-10">
                <a:latin typeface="Times New Roman"/>
                <a:cs typeface="Times New Roman"/>
              </a:rPr>
              <a:t>-pass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nd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hi</a:t>
            </a:r>
            <a:r>
              <a:rPr dirty="0" smtClean="0" sz="1400" spc="-5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0">
                <a:latin typeface="Times New Roman"/>
                <a:cs typeface="Times New Roman"/>
              </a:rPr>
              <a:t>-pass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filter,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2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sh</a:t>
            </a:r>
            <a:r>
              <a:rPr dirty="0" smtClean="0" sz="1400" spc="-5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wn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in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Figure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1</a:t>
            </a:r>
            <a:r>
              <a:rPr dirty="0" smtClean="0" sz="1400" spc="0">
                <a:latin typeface="Times New Roman"/>
                <a:cs typeface="Times New Roman"/>
              </a:rPr>
              <a:t>5</a:t>
            </a:r>
            <a:r>
              <a:rPr dirty="0" smtClean="0" sz="1400" spc="-10">
                <a:latin typeface="Times New Roman"/>
                <a:cs typeface="Times New Roman"/>
              </a:rPr>
              <a:t>-14.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44500" y="5841817"/>
            <a:ext cx="2277110" cy="101981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 marR="154940">
              <a:lnSpc>
                <a:spcPct val="110100"/>
              </a:lnSpc>
            </a:pPr>
            <a:r>
              <a:rPr dirty="0" smtClean="0" sz="1200">
                <a:latin typeface="Times New Roman"/>
                <a:cs typeface="Times New Roman"/>
              </a:rPr>
              <a:t>FIG</a:t>
            </a:r>
            <a:r>
              <a:rPr dirty="0" smtClean="0" sz="1200" spc="-5">
                <a:latin typeface="Times New Roman"/>
                <a:cs typeface="Times New Roman"/>
              </a:rPr>
              <a:t>U</a:t>
            </a:r>
            <a:r>
              <a:rPr dirty="0" smtClean="0" sz="1200" spc="0">
                <a:latin typeface="Times New Roman"/>
                <a:cs typeface="Times New Roman"/>
              </a:rPr>
              <a:t>RE 15-14: Band-</a:t>
            </a:r>
            <a:r>
              <a:rPr dirty="0" smtClean="0" sz="1200" spc="-10">
                <a:latin typeface="Times New Roman"/>
                <a:cs typeface="Times New Roman"/>
              </a:rPr>
              <a:t>p</a:t>
            </a:r>
            <a:r>
              <a:rPr dirty="0" smtClean="0" sz="1200" spc="0">
                <a:latin typeface="Times New Roman"/>
                <a:cs typeface="Times New Roman"/>
              </a:rPr>
              <a:t>ass filter</a:t>
            </a:r>
            <a:r>
              <a:rPr dirty="0" smtClean="0" sz="1200" spc="0">
                <a:latin typeface="Times New Roman"/>
                <a:cs typeface="Times New Roman"/>
              </a:rPr>
              <a:t> for</a:t>
            </a:r>
            <a:r>
              <a:rPr dirty="0" smtClean="0" sz="1200" spc="-10">
                <a:latin typeface="Times New Roman"/>
                <a:cs typeface="Times New Roman"/>
              </a:rPr>
              <a:t>m</a:t>
            </a:r>
            <a:r>
              <a:rPr dirty="0" smtClean="0" sz="1200" spc="0">
                <a:latin typeface="Times New Roman"/>
                <a:cs typeface="Times New Roman"/>
              </a:rPr>
              <a:t>ed by cascading</a:t>
            </a:r>
            <a:r>
              <a:rPr dirty="0" smtClean="0" sz="1200" spc="-1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a t</a:t>
            </a:r>
            <a:r>
              <a:rPr dirty="0" smtClean="0" sz="1200" spc="-5">
                <a:latin typeface="Times New Roman"/>
                <a:cs typeface="Times New Roman"/>
              </a:rPr>
              <a:t>w</a:t>
            </a:r>
            <a:r>
              <a:rPr dirty="0" smtClean="0" sz="1200" spc="5">
                <a:latin typeface="Times New Roman"/>
                <a:cs typeface="Times New Roman"/>
              </a:rPr>
              <a:t>o</a:t>
            </a:r>
            <a:r>
              <a:rPr dirty="0" smtClean="0" sz="1200" spc="0">
                <a:latin typeface="Times New Roman"/>
                <a:cs typeface="Times New Roman"/>
              </a:rPr>
              <a:t>-pole</a:t>
            </a:r>
            <a:r>
              <a:rPr dirty="0" smtClean="0" sz="1200" spc="0">
                <a:latin typeface="Times New Roman"/>
                <a:cs typeface="Times New Roman"/>
              </a:rPr>
              <a:t> high-pass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a</a:t>
            </a:r>
            <a:r>
              <a:rPr dirty="0" smtClean="0" sz="1200" spc="-5">
                <a:latin typeface="Times New Roman"/>
                <a:cs typeface="Times New Roman"/>
              </a:rPr>
              <a:t>n</a:t>
            </a:r>
            <a:r>
              <a:rPr dirty="0" smtClean="0" sz="1200" spc="0">
                <a:latin typeface="Times New Roman"/>
                <a:cs typeface="Times New Roman"/>
              </a:rPr>
              <a:t>d a two-pole lo</a:t>
            </a:r>
            <a:r>
              <a:rPr dirty="0" smtClean="0" sz="1200" spc="-5">
                <a:latin typeface="Times New Roman"/>
                <a:cs typeface="Times New Roman"/>
              </a:rPr>
              <a:t>w</a:t>
            </a:r>
            <a:r>
              <a:rPr dirty="0" smtClean="0" sz="1200" spc="0">
                <a:latin typeface="Times New Roman"/>
                <a:cs typeface="Times New Roman"/>
              </a:rPr>
              <a:t>-pass</a:t>
            </a:r>
            <a:r>
              <a:rPr dirty="0" smtClean="0" sz="1200" spc="0">
                <a:latin typeface="Times New Roman"/>
                <a:cs typeface="Times New Roman"/>
              </a:rPr>
              <a:t> filter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(it do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 not </a:t>
            </a:r>
            <a:r>
              <a:rPr dirty="0" smtClean="0" sz="1200" spc="-10">
                <a:latin typeface="Times New Roman"/>
                <a:cs typeface="Times New Roman"/>
              </a:rPr>
              <a:t>m</a:t>
            </a:r>
            <a:r>
              <a:rPr dirty="0" smtClean="0" sz="1200" spc="0">
                <a:latin typeface="Times New Roman"/>
                <a:cs typeface="Times New Roman"/>
              </a:rPr>
              <a:t>atter in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50"/>
              </a:spcBef>
            </a:pPr>
            <a:r>
              <a:rPr dirty="0" smtClean="0" sz="1200">
                <a:latin typeface="Times New Roman"/>
                <a:cs typeface="Times New Roman"/>
              </a:rPr>
              <a:t>which order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the filters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re cascaded).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04800" y="307847"/>
            <a:ext cx="7163561" cy="0"/>
          </a:xfrm>
          <a:custGeom>
            <a:avLst/>
            <a:gdLst/>
            <a:ahLst/>
            <a:cxnLst/>
            <a:rect l="l" t="t" r="r" b="b"/>
            <a:pathLst>
              <a:path w="7163561" h="0">
                <a:moveTo>
                  <a:pt x="0" y="0"/>
                </a:moveTo>
                <a:lnTo>
                  <a:pt x="7163561" y="0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" name="object 9"/>
          <p:cNvSpPr/>
          <p:nvPr/>
        </p:nvSpPr>
        <p:spPr>
          <a:xfrm>
            <a:off x="307847" y="310895"/>
            <a:ext cx="0" cy="9437370"/>
          </a:xfrm>
          <a:custGeom>
            <a:avLst/>
            <a:gdLst/>
            <a:ahLst/>
            <a:cxnLst/>
            <a:rect l="l" t="t" r="r" b="b"/>
            <a:pathLst>
              <a:path w="0" h="9437370">
                <a:moveTo>
                  <a:pt x="0" y="0"/>
                </a:moveTo>
                <a:lnTo>
                  <a:pt x="0" y="9437370"/>
                </a:lnTo>
              </a:path>
            </a:pathLst>
          </a:custGeom>
          <a:ln w="73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" name="object 10"/>
          <p:cNvSpPr/>
          <p:nvPr/>
        </p:nvSpPr>
        <p:spPr>
          <a:xfrm>
            <a:off x="7465314" y="310895"/>
            <a:ext cx="0" cy="9437370"/>
          </a:xfrm>
          <a:custGeom>
            <a:avLst/>
            <a:gdLst/>
            <a:ahLst/>
            <a:cxnLst/>
            <a:rect l="l" t="t" r="r" b="b"/>
            <a:pathLst>
              <a:path w="0" h="9437370">
                <a:moveTo>
                  <a:pt x="0" y="0"/>
                </a:moveTo>
                <a:lnTo>
                  <a:pt x="0" y="9437370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" name="object 11"/>
          <p:cNvSpPr/>
          <p:nvPr/>
        </p:nvSpPr>
        <p:spPr>
          <a:xfrm>
            <a:off x="304800" y="9751314"/>
            <a:ext cx="7163561" cy="0"/>
          </a:xfrm>
          <a:custGeom>
            <a:avLst/>
            <a:gdLst/>
            <a:ahLst/>
            <a:cxnLst/>
            <a:rect l="l" t="t" r="r" b="b"/>
            <a:pathLst>
              <a:path w="7163561" h="0">
                <a:moveTo>
                  <a:pt x="0" y="0"/>
                </a:moveTo>
                <a:lnTo>
                  <a:pt x="7163561" y="0"/>
                </a:lnTo>
              </a:path>
            </a:pathLst>
          </a:custGeom>
          <a:ln w="73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7161530" y="9261093"/>
            <a:ext cx="167640" cy="18732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100" spc="-10">
                <a:latin typeface="Calibri"/>
                <a:cs typeface="Calibri"/>
              </a:rPr>
              <a:t>10</a:t>
            </a:r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236720" y="838961"/>
            <a:ext cx="2797302" cy="190728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3959352" y="5461253"/>
            <a:ext cx="3478529" cy="241173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676654" y="2174621"/>
            <a:ext cx="1247394" cy="0"/>
          </a:xfrm>
          <a:custGeom>
            <a:avLst/>
            <a:gdLst/>
            <a:ahLst/>
            <a:cxnLst/>
            <a:rect l="l" t="t" r="r" b="b"/>
            <a:pathLst>
              <a:path w="1247394" h="0">
                <a:moveTo>
                  <a:pt x="0" y="0"/>
                </a:moveTo>
                <a:lnTo>
                  <a:pt x="1247394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444500" y="419120"/>
            <a:ext cx="6883400" cy="224345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just" marL="12700" marR="12700">
              <a:lnSpc>
                <a:spcPct val="111300"/>
              </a:lnSpc>
            </a:pPr>
            <a:r>
              <a:rPr dirty="0" smtClean="0" sz="1400" spc="-10" b="1">
                <a:latin typeface="Times New Roman"/>
                <a:cs typeface="Times New Roman"/>
              </a:rPr>
              <a:t>Multi</a:t>
            </a:r>
            <a:r>
              <a:rPr dirty="0" smtClean="0" sz="1400" spc="-5" b="1">
                <a:latin typeface="Times New Roman"/>
                <a:cs typeface="Times New Roman"/>
              </a:rPr>
              <a:t>p</a:t>
            </a:r>
            <a:r>
              <a:rPr dirty="0" smtClean="0" sz="1400" spc="-5" b="1">
                <a:latin typeface="Times New Roman"/>
                <a:cs typeface="Times New Roman"/>
              </a:rPr>
              <a:t>le</a:t>
            </a:r>
            <a:r>
              <a:rPr dirty="0" smtClean="0" sz="1400" spc="-10" b="1">
                <a:latin typeface="Times New Roman"/>
                <a:cs typeface="Times New Roman"/>
              </a:rPr>
              <a:t>-</a:t>
            </a:r>
            <a:r>
              <a:rPr dirty="0" smtClean="0" sz="1400" spc="-10" b="1">
                <a:latin typeface="Times New Roman"/>
                <a:cs typeface="Times New Roman"/>
              </a:rPr>
              <a:t>Feedb</a:t>
            </a:r>
            <a:r>
              <a:rPr dirty="0" smtClean="0" sz="1400" spc="-5" b="1">
                <a:latin typeface="Times New Roman"/>
                <a:cs typeface="Times New Roman"/>
              </a:rPr>
              <a:t>a</a:t>
            </a:r>
            <a:r>
              <a:rPr dirty="0" smtClean="0" sz="1400" spc="-10" b="1">
                <a:latin typeface="Times New Roman"/>
                <a:cs typeface="Times New Roman"/>
              </a:rPr>
              <a:t>ck</a:t>
            </a:r>
            <a:r>
              <a:rPr dirty="0" smtClean="0" sz="1400" spc="-10" b="1">
                <a:latin typeface="Times New Roman"/>
                <a:cs typeface="Times New Roman"/>
              </a:rPr>
              <a:t>  </a:t>
            </a:r>
            <a:r>
              <a:rPr dirty="0" smtClean="0" sz="1400" spc="-130" b="1">
                <a:latin typeface="Times New Roman"/>
                <a:cs typeface="Times New Roman"/>
              </a:rPr>
              <a:t> </a:t>
            </a:r>
            <a:r>
              <a:rPr dirty="0" smtClean="0" sz="1400" spc="-10" b="1">
                <a:latin typeface="Times New Roman"/>
                <a:cs typeface="Times New Roman"/>
              </a:rPr>
              <a:t>Ban</a:t>
            </a:r>
            <a:r>
              <a:rPr dirty="0" smtClean="0" sz="1400" spc="-5" b="1">
                <a:latin typeface="Times New Roman"/>
                <a:cs typeface="Times New Roman"/>
              </a:rPr>
              <a:t>d</a:t>
            </a:r>
            <a:r>
              <a:rPr dirty="0" smtClean="0" sz="1400" spc="-10" b="1">
                <a:latin typeface="Times New Roman"/>
                <a:cs typeface="Times New Roman"/>
              </a:rPr>
              <a:t>-Pass</a:t>
            </a:r>
            <a:r>
              <a:rPr dirty="0" smtClean="0" sz="1400" spc="-10" b="1">
                <a:latin typeface="Times New Roman"/>
                <a:cs typeface="Times New Roman"/>
              </a:rPr>
              <a:t>  </a:t>
            </a:r>
            <a:r>
              <a:rPr dirty="0" smtClean="0" sz="1400" spc="-130" b="1">
                <a:latin typeface="Times New Roman"/>
                <a:cs typeface="Times New Roman"/>
              </a:rPr>
              <a:t> </a:t>
            </a:r>
            <a:r>
              <a:rPr dirty="0" smtClean="0" sz="1400" spc="-10" b="1">
                <a:latin typeface="Times New Roman"/>
                <a:cs typeface="Times New Roman"/>
              </a:rPr>
              <a:t>Filte</a:t>
            </a:r>
            <a:r>
              <a:rPr dirty="0" smtClean="0" sz="1400" spc="-15" b="1">
                <a:latin typeface="Times New Roman"/>
                <a:cs typeface="Times New Roman"/>
              </a:rPr>
              <a:t>r</a:t>
            </a:r>
            <a:r>
              <a:rPr dirty="0" smtClean="0" sz="1400" spc="-5" b="1">
                <a:latin typeface="Times New Roman"/>
                <a:cs typeface="Times New Roman"/>
              </a:rPr>
              <a:t>:</a:t>
            </a:r>
            <a:r>
              <a:rPr dirty="0" smtClean="0" sz="1400" spc="-5" b="1">
                <a:latin typeface="Times New Roman"/>
                <a:cs typeface="Times New Roman"/>
              </a:rPr>
              <a:t>  </a:t>
            </a:r>
            <a:r>
              <a:rPr dirty="0" smtClean="0" sz="1400" spc="-130" b="1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The</a:t>
            </a:r>
            <a:r>
              <a:rPr dirty="0" smtClean="0" sz="1400" spc="-10">
                <a:latin typeface="Times New Roman"/>
                <a:cs typeface="Times New Roman"/>
              </a:rPr>
              <a:t>  </a:t>
            </a:r>
            <a:r>
              <a:rPr dirty="0" smtClean="0" sz="1400" spc="-130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-5">
                <a:latin typeface="Times New Roman"/>
                <a:cs typeface="Times New Roman"/>
              </a:rPr>
              <a:t>u</a:t>
            </a:r>
            <a:r>
              <a:rPr dirty="0" smtClean="0" sz="1400" spc="-5">
                <a:latin typeface="Times New Roman"/>
                <a:cs typeface="Times New Roman"/>
              </a:rPr>
              <a:t>lti</a:t>
            </a:r>
            <a:r>
              <a:rPr dirty="0" smtClean="0" sz="1400" spc="-5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le-feedback</a:t>
            </a:r>
            <a:r>
              <a:rPr dirty="0" smtClean="0" sz="1400" spc="-10">
                <a:latin typeface="Times New Roman"/>
                <a:cs typeface="Times New Roman"/>
              </a:rPr>
              <a:t>  </a:t>
            </a:r>
            <a:r>
              <a:rPr dirty="0" smtClean="0" sz="1400" spc="-1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ban</a:t>
            </a:r>
            <a:r>
              <a:rPr dirty="0" smtClean="0" sz="1400" spc="-5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-pass</a:t>
            </a:r>
            <a:r>
              <a:rPr dirty="0" smtClean="0" sz="1400" spc="-10">
                <a:latin typeface="Times New Roman"/>
                <a:cs typeface="Times New Roman"/>
              </a:rPr>
              <a:t>  </a:t>
            </a:r>
            <a:r>
              <a:rPr dirty="0" smtClean="0" sz="1400" spc="-135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fil</a:t>
            </a:r>
            <a:r>
              <a:rPr dirty="0" smtClean="0" sz="1400" spc="-15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er</a:t>
            </a:r>
            <a:r>
              <a:rPr dirty="0" smtClean="0" sz="1400" spc="-10">
                <a:latin typeface="Times New Roman"/>
                <a:cs typeface="Times New Roman"/>
              </a:rPr>
              <a:t>  </a:t>
            </a:r>
            <a:r>
              <a:rPr dirty="0" smtClean="0" sz="1400" spc="-1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uses</a:t>
            </a:r>
            <a:r>
              <a:rPr dirty="0" smtClean="0" sz="1400" spc="-10">
                <a:latin typeface="Times New Roman"/>
                <a:cs typeface="Times New Roman"/>
              </a:rPr>
              <a:t>  </a:t>
            </a:r>
            <a:r>
              <a:rPr dirty="0" smtClean="0" sz="1400" spc="-1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two</a:t>
            </a:r>
            <a:r>
              <a:rPr dirty="0" smtClean="0" sz="1400" spc="-10">
                <a:latin typeface="Times New Roman"/>
                <a:cs typeface="Times New Roman"/>
              </a:rPr>
              <a:t> feedback</a:t>
            </a:r>
            <a:r>
              <a:rPr dirty="0" smtClean="0" sz="1400" spc="-40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aths</a:t>
            </a:r>
            <a:r>
              <a:rPr dirty="0" smtClean="0" sz="1400" spc="-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to</a:t>
            </a:r>
            <a:r>
              <a:rPr dirty="0" smtClean="0" sz="1400" spc="-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-2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hieve</a:t>
            </a:r>
            <a:r>
              <a:rPr dirty="0" smtClean="0" sz="1400" spc="-45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its</a:t>
            </a:r>
            <a:r>
              <a:rPr dirty="0" smtClean="0" sz="1400" spc="-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response</a:t>
            </a:r>
            <a:r>
              <a:rPr dirty="0" smtClean="0" sz="1400" spc="-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chara</a:t>
            </a:r>
            <a:r>
              <a:rPr dirty="0" smtClean="0" sz="1400" spc="-20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5">
                <a:latin typeface="Times New Roman"/>
                <a:cs typeface="Times New Roman"/>
              </a:rPr>
              <a:t>eristic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shown</a:t>
            </a:r>
            <a:r>
              <a:rPr dirty="0" smtClean="0" sz="1400" spc="-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in</a:t>
            </a:r>
            <a:r>
              <a:rPr dirty="0" smtClean="0" sz="1400" spc="-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Figu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-4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1</a:t>
            </a:r>
            <a:r>
              <a:rPr dirty="0" smtClean="0" sz="1400" spc="0">
                <a:latin typeface="Times New Roman"/>
                <a:cs typeface="Times New Roman"/>
              </a:rPr>
              <a:t>5</a:t>
            </a:r>
            <a:r>
              <a:rPr dirty="0" smtClean="0" sz="1400" spc="-10">
                <a:latin typeface="Times New Roman"/>
                <a:cs typeface="Times New Roman"/>
              </a:rPr>
              <a:t>-</a:t>
            </a:r>
            <a:r>
              <a:rPr dirty="0" smtClean="0" sz="1400" spc="-10">
                <a:latin typeface="Times New Roman"/>
                <a:cs typeface="Times New Roman"/>
              </a:rPr>
              <a:t>15.</a:t>
            </a:r>
            <a:r>
              <a:rPr dirty="0" smtClean="0" sz="1400" spc="-4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�</a:t>
            </a:r>
            <a:r>
              <a:rPr dirty="0" smtClean="0" sz="1400" spc="45">
                <a:latin typeface="Cambria Math"/>
                <a:cs typeface="Cambria Math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values</a:t>
            </a:r>
            <a:r>
              <a:rPr dirty="0" smtClean="0" sz="1400" spc="-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of</a:t>
            </a:r>
            <a:r>
              <a:rPr dirty="0" smtClean="0" sz="1400" spc="-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less</a:t>
            </a:r>
            <a:r>
              <a:rPr dirty="0" smtClean="0" sz="1400" spc="-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than</a:t>
            </a:r>
            <a:r>
              <a:rPr dirty="0" smtClean="0" sz="1400" spc="-10">
                <a:latin typeface="Times New Roman"/>
                <a:cs typeface="Times New Roman"/>
              </a:rPr>
              <a:t> 10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re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typical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in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this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type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of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filte</a:t>
            </a:r>
            <a:r>
              <a:rPr dirty="0" smtClean="0" sz="1400" spc="5">
                <a:latin typeface="Times New Roman"/>
                <a:cs typeface="Times New Roman"/>
              </a:rPr>
              <a:t>r</a:t>
            </a:r>
            <a:r>
              <a:rPr dirty="0" smtClean="0" sz="1400" spc="-5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600"/>
              </a:lnSpc>
              <a:spcBef>
                <a:spcPts val="43"/>
              </a:spcBef>
            </a:pPr>
            <a:endParaRPr sz="6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 marL="584200">
              <a:lnSpc>
                <a:spcPct val="100000"/>
              </a:lnSpc>
            </a:pPr>
            <a:r>
              <a:rPr dirty="0" smtClean="0" sz="1200">
                <a:latin typeface="Times New Roman"/>
                <a:cs typeface="Times New Roman"/>
              </a:rPr>
              <a:t>FIG</a:t>
            </a:r>
            <a:r>
              <a:rPr dirty="0" smtClean="0" sz="1200" spc="-5">
                <a:latin typeface="Times New Roman"/>
                <a:cs typeface="Times New Roman"/>
              </a:rPr>
              <a:t>U</a:t>
            </a:r>
            <a:r>
              <a:rPr dirty="0" smtClean="0" sz="1200" spc="0">
                <a:latin typeface="Times New Roman"/>
                <a:cs typeface="Times New Roman"/>
              </a:rPr>
              <a:t>RE 1</a:t>
            </a:r>
            <a:r>
              <a:rPr dirty="0" smtClean="0" sz="1200" spc="-5">
                <a:latin typeface="Times New Roman"/>
                <a:cs typeface="Times New Roman"/>
              </a:rPr>
              <a:t>5</a:t>
            </a:r>
            <a:r>
              <a:rPr dirty="0" smtClean="0" sz="1200" spc="0">
                <a:latin typeface="Times New Roman"/>
                <a:cs typeface="Times New Roman"/>
              </a:rPr>
              <a:t>-</a:t>
            </a:r>
            <a:r>
              <a:rPr dirty="0" smtClean="0" sz="1200" spc="5">
                <a:latin typeface="Times New Roman"/>
                <a:cs typeface="Times New Roman"/>
              </a:rPr>
              <a:t>1</a:t>
            </a:r>
            <a:r>
              <a:rPr dirty="0" smtClean="0" sz="1200" spc="0">
                <a:latin typeface="Times New Roman"/>
                <a:cs typeface="Times New Roman"/>
              </a:rPr>
              <a:t>5: Multiple</a:t>
            </a:r>
            <a:r>
              <a:rPr dirty="0" smtClean="0" sz="1200" spc="-5">
                <a:latin typeface="Times New Roman"/>
                <a:cs typeface="Times New Roman"/>
              </a:rPr>
              <a:t>-</a:t>
            </a:r>
            <a:r>
              <a:rPr dirty="0" smtClean="0" sz="1200" spc="0">
                <a:latin typeface="Times New Roman"/>
                <a:cs typeface="Times New Roman"/>
              </a:rPr>
              <a:t>feedback b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nd-pass fi</a:t>
            </a:r>
            <a:r>
              <a:rPr dirty="0" smtClean="0" sz="1200" spc="-5">
                <a:latin typeface="Times New Roman"/>
                <a:cs typeface="Times New Roman"/>
              </a:rPr>
              <a:t>l</a:t>
            </a:r>
            <a:r>
              <a:rPr dirty="0" smtClean="0" sz="1200" spc="0">
                <a:latin typeface="Times New Roman"/>
                <a:cs typeface="Times New Roman"/>
              </a:rPr>
              <a:t>ter.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ts val="800"/>
              </a:lnSpc>
              <a:spcBef>
                <a:spcPts val="27"/>
              </a:spcBef>
            </a:pPr>
            <a:endParaRPr sz="800"/>
          </a:p>
          <a:p>
            <a:pPr algn="just" marL="239395" marR="3712845" indent="-227329">
              <a:lnSpc>
                <a:spcPct val="100000"/>
              </a:lnSpc>
              <a:buFont typeface="Wingdings"/>
              <a:buChar char=""/>
              <a:tabLst>
                <a:tab pos="239395" algn="l"/>
              </a:tabLst>
            </a:pPr>
            <a:r>
              <a:rPr dirty="0" smtClean="0" sz="1400" spc="-10">
                <a:latin typeface="Times New Roman"/>
                <a:cs typeface="Times New Roman"/>
              </a:rPr>
              <a:t>An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expression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for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the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center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frequency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is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500"/>
              </a:lnSpc>
              <a:spcBef>
                <a:spcPts val="21"/>
              </a:spcBef>
            </a:pPr>
            <a:endParaRPr sz="500"/>
          </a:p>
          <a:p>
            <a:pPr marL="239395">
              <a:lnSpc>
                <a:spcPct val="100000"/>
              </a:lnSpc>
            </a:pPr>
            <a:r>
              <a:rPr dirty="0" smtClean="0" baseline="1984" sz="2100" spc="-359">
                <a:latin typeface="Cambria Math"/>
                <a:cs typeface="Cambria Math"/>
              </a:rPr>
              <a:t>�</a:t>
            </a:r>
            <a:r>
              <a:rPr dirty="0" smtClean="0" baseline="-13888" sz="1500" spc="30">
                <a:latin typeface="Cambria Math"/>
                <a:cs typeface="Cambria Math"/>
              </a:rPr>
              <a:t>0</a:t>
            </a:r>
            <a:r>
              <a:rPr dirty="0" smtClean="0" baseline="-13888" sz="1500" spc="30">
                <a:latin typeface="Cambria Math"/>
                <a:cs typeface="Cambria Math"/>
              </a:rPr>
              <a:t> </a:t>
            </a:r>
            <a:r>
              <a:rPr dirty="0" smtClean="0" baseline="-13888" sz="1500" spc="7">
                <a:latin typeface="Cambria Math"/>
                <a:cs typeface="Cambria Math"/>
              </a:rPr>
              <a:t> </a:t>
            </a:r>
            <a:r>
              <a:rPr dirty="0" smtClean="0" baseline="1984" sz="2100" spc="-22">
                <a:latin typeface="Cambria Math"/>
                <a:cs typeface="Cambria Math"/>
              </a:rPr>
              <a:t>=</a:t>
            </a:r>
            <a:r>
              <a:rPr dirty="0" smtClean="0" baseline="1984" sz="2100" spc="120">
                <a:latin typeface="Cambria Math"/>
                <a:cs typeface="Cambria Math"/>
              </a:rPr>
              <a:t> </a:t>
            </a:r>
            <a:r>
              <a:rPr dirty="0" smtClean="0" baseline="1984" sz="2100" spc="-22">
                <a:latin typeface="Cambria Math"/>
                <a:cs typeface="Cambria Math"/>
              </a:rPr>
              <a:t>1</a:t>
            </a:r>
            <a:r>
              <a:rPr dirty="0" smtClean="0" baseline="3968" sz="2100" spc="-7">
                <a:latin typeface="Cambria Math"/>
                <a:cs typeface="Cambria Math"/>
              </a:rPr>
              <a:t>⁄</a:t>
            </a:r>
            <a:r>
              <a:rPr dirty="0" smtClean="0" baseline="1984" sz="2100" spc="-22">
                <a:latin typeface="Cambria Math"/>
                <a:cs typeface="Cambria Math"/>
              </a:rPr>
              <a:t>(2𝜋</a:t>
            </a:r>
            <a:r>
              <a:rPr dirty="0" smtClean="0" sz="1400" spc="105">
                <a:latin typeface="Cambria Math"/>
                <a:cs typeface="Cambria Math"/>
              </a:rPr>
              <a:t>√</a:t>
            </a:r>
            <a:r>
              <a:rPr dirty="0" smtClean="0" baseline="1984" sz="2100" spc="-15">
                <a:latin typeface="Cambria Math"/>
                <a:cs typeface="Cambria Math"/>
              </a:rPr>
              <a:t>(</a:t>
            </a:r>
            <a:r>
              <a:rPr dirty="0" smtClean="0" baseline="1984" sz="2100" spc="-112">
                <a:latin typeface="Cambria Math"/>
                <a:cs typeface="Cambria Math"/>
              </a:rPr>
              <a:t>�</a:t>
            </a:r>
            <a:r>
              <a:rPr dirty="0" smtClean="0" baseline="-13888" sz="1500" spc="30">
                <a:latin typeface="Cambria Math"/>
                <a:cs typeface="Cambria Math"/>
              </a:rPr>
              <a:t>1</a:t>
            </a:r>
            <a:r>
              <a:rPr dirty="0" smtClean="0" baseline="-13888" sz="1500" spc="30">
                <a:latin typeface="Cambria Math"/>
                <a:cs typeface="Cambria Math"/>
              </a:rPr>
              <a:t> </a:t>
            </a:r>
            <a:r>
              <a:rPr dirty="0" smtClean="0" baseline="-13888" sz="1500" spc="15">
                <a:latin typeface="Cambria Math"/>
                <a:cs typeface="Cambria Math"/>
              </a:rPr>
              <a:t> </a:t>
            </a:r>
            <a:r>
              <a:rPr dirty="0" smtClean="0" baseline="1984" sz="2100" spc="-15">
                <a:latin typeface="Cambria Math"/>
                <a:cs typeface="Cambria Math"/>
              </a:rPr>
              <a:t>∥</a:t>
            </a:r>
            <a:r>
              <a:rPr dirty="0" smtClean="0" baseline="1984" sz="2100" spc="120">
                <a:latin typeface="Cambria Math"/>
                <a:cs typeface="Cambria Math"/>
              </a:rPr>
              <a:t> </a:t>
            </a:r>
            <a:r>
              <a:rPr dirty="0" smtClean="0" baseline="1984" sz="2100" spc="-67">
                <a:latin typeface="Cambria Math"/>
                <a:cs typeface="Cambria Math"/>
              </a:rPr>
              <a:t>�</a:t>
            </a:r>
            <a:r>
              <a:rPr dirty="0" smtClean="0" baseline="-13888" sz="1500" spc="120">
                <a:latin typeface="Cambria Math"/>
                <a:cs typeface="Cambria Math"/>
              </a:rPr>
              <a:t>3</a:t>
            </a:r>
            <a:r>
              <a:rPr dirty="0" smtClean="0" baseline="1984" sz="2100" spc="-15">
                <a:latin typeface="Cambria Math"/>
                <a:cs typeface="Cambria Math"/>
              </a:rPr>
              <a:t>)</a:t>
            </a:r>
            <a:r>
              <a:rPr dirty="0" smtClean="0" baseline="1984" sz="2100" spc="-67">
                <a:latin typeface="Cambria Math"/>
                <a:cs typeface="Cambria Math"/>
              </a:rPr>
              <a:t>�</a:t>
            </a:r>
            <a:r>
              <a:rPr dirty="0" smtClean="0" baseline="-13888" sz="1500" spc="120">
                <a:latin typeface="Cambria Math"/>
                <a:cs typeface="Cambria Math"/>
              </a:rPr>
              <a:t>2</a:t>
            </a:r>
            <a:r>
              <a:rPr dirty="0" smtClean="0" baseline="1984" sz="2100" spc="-195">
                <a:latin typeface="Cambria Math"/>
                <a:cs typeface="Cambria Math"/>
              </a:rPr>
              <a:t>�</a:t>
            </a:r>
            <a:r>
              <a:rPr dirty="0" smtClean="0" baseline="-13888" sz="1500" spc="120">
                <a:latin typeface="Cambria Math"/>
                <a:cs typeface="Cambria Math"/>
              </a:rPr>
              <a:t>1</a:t>
            </a:r>
            <a:r>
              <a:rPr dirty="0" smtClean="0" baseline="1984" sz="2100" spc="-150">
                <a:latin typeface="Cambria Math"/>
                <a:cs typeface="Cambria Math"/>
              </a:rPr>
              <a:t>�</a:t>
            </a:r>
            <a:r>
              <a:rPr dirty="0" smtClean="0" baseline="-13888" sz="1500" spc="112">
                <a:latin typeface="Cambria Math"/>
                <a:cs typeface="Cambria Math"/>
              </a:rPr>
              <a:t>2</a:t>
            </a:r>
            <a:r>
              <a:rPr dirty="0" smtClean="0" baseline="1984" sz="2100" spc="-15">
                <a:latin typeface="Cambria Math"/>
                <a:cs typeface="Cambria Math"/>
              </a:rPr>
              <a:t>)</a:t>
            </a:r>
            <a:endParaRPr baseline="1984" sz="2100">
              <a:latin typeface="Cambria Math"/>
              <a:cs typeface="Cambria Math"/>
            </a:endParaRPr>
          </a:p>
          <a:p>
            <a:pPr marL="239395">
              <a:lnSpc>
                <a:spcPct val="100000"/>
              </a:lnSpc>
              <a:spcBef>
                <a:spcPts val="280"/>
              </a:spcBef>
            </a:pPr>
            <a:r>
              <a:rPr dirty="0" smtClean="0" sz="1400" spc="-10">
                <a:latin typeface="Times New Roman"/>
                <a:cs typeface="Times New Roman"/>
              </a:rPr>
              <a:t>Making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30">
                <a:latin typeface="Cambria Math"/>
                <a:cs typeface="Cambria Math"/>
              </a:rPr>
              <a:t>�</a:t>
            </a:r>
            <a:r>
              <a:rPr dirty="0" smtClean="0" baseline="-16666" sz="1500" spc="30">
                <a:latin typeface="Cambria Math"/>
                <a:cs typeface="Cambria Math"/>
              </a:rPr>
              <a:t>1</a:t>
            </a:r>
            <a:r>
              <a:rPr dirty="0" smtClean="0" baseline="-16666" sz="1500" spc="30">
                <a:latin typeface="Cambria Math"/>
                <a:cs typeface="Cambria Math"/>
              </a:rPr>
              <a:t> </a:t>
            </a:r>
            <a:r>
              <a:rPr dirty="0" smtClean="0" baseline="-16666" sz="1500" spc="7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-100">
                <a:latin typeface="Cambria Math"/>
                <a:cs typeface="Cambria Math"/>
              </a:rPr>
              <a:t>�</a:t>
            </a:r>
            <a:r>
              <a:rPr dirty="0" smtClean="0" baseline="-16666" sz="1500" spc="30">
                <a:latin typeface="Cambria Math"/>
                <a:cs typeface="Cambria Math"/>
              </a:rPr>
              <a:t>2</a:t>
            </a:r>
            <a:r>
              <a:rPr dirty="0" smtClean="0" baseline="-16666" sz="1500" spc="30">
                <a:latin typeface="Cambria Math"/>
                <a:cs typeface="Cambria Math"/>
              </a:rPr>
              <a:t> </a:t>
            </a:r>
            <a:r>
              <a:rPr dirty="0" smtClean="0" baseline="-16666" sz="1500" spc="15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�</a:t>
            </a:r>
            <a:r>
              <a:rPr dirty="0" smtClean="0" sz="1400" spc="95">
                <a:latin typeface="Cambria Math"/>
                <a:cs typeface="Cambria Math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yields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284986" y="2693669"/>
            <a:ext cx="3054985" cy="25146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 spc="-15">
                <a:latin typeface="Cambria Math"/>
                <a:cs typeface="Cambria Math"/>
              </a:rPr>
              <a:t>𝒇</a:t>
            </a:r>
            <a:r>
              <a:rPr dirty="0" smtClean="0" baseline="-16666" sz="1500" spc="-22">
                <a:latin typeface="Cambria Math"/>
                <a:cs typeface="Cambria Math"/>
              </a:rPr>
              <a:t>�  </a:t>
            </a:r>
            <a:r>
              <a:rPr dirty="0" smtClean="0" sz="1400" spc="-15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-10">
                <a:latin typeface="Cambria Math"/>
                <a:cs typeface="Cambria Math"/>
              </a:rPr>
              <a:t>(�</a:t>
            </a:r>
            <a:r>
              <a:rPr dirty="0" smtClean="0" baseline="1984" sz="2100" spc="-22">
                <a:latin typeface="Cambria Math"/>
                <a:cs typeface="Cambria Math"/>
              </a:rPr>
              <a:t>⁄</a:t>
            </a:r>
            <a:r>
              <a:rPr dirty="0" smtClean="0" baseline="1984" sz="2100" spc="-15">
                <a:latin typeface="Cambria Math"/>
                <a:cs typeface="Cambria Math"/>
              </a:rPr>
              <a:t>(</a:t>
            </a:r>
            <a:r>
              <a:rPr dirty="0" smtClean="0" sz="1400" spc="-15">
                <a:latin typeface="Cambria Math"/>
                <a:cs typeface="Cambria Math"/>
              </a:rPr>
              <a:t>�𝝅</a:t>
            </a:r>
            <a:r>
              <a:rPr dirty="0" smtClean="0" sz="1400" spc="-20">
                <a:latin typeface="Cambria Math"/>
                <a:cs typeface="Cambria Math"/>
              </a:rPr>
              <a:t>�</a:t>
            </a:r>
            <a:r>
              <a:rPr dirty="0" smtClean="0" baseline="1984" sz="2100" spc="-7">
                <a:latin typeface="Cambria Math"/>
                <a:cs typeface="Cambria Math"/>
              </a:rPr>
              <a:t>)</a:t>
            </a:r>
            <a:r>
              <a:rPr dirty="0" smtClean="0" sz="1400" spc="-10">
                <a:latin typeface="Cambria Math"/>
                <a:cs typeface="Cambria Math"/>
              </a:rPr>
              <a:t>)</a:t>
            </a:r>
            <a:r>
              <a:rPr dirty="0" smtClean="0" sz="1400" spc="105">
                <a:latin typeface="Cambria Math"/>
                <a:cs typeface="Cambria Math"/>
              </a:rPr>
              <a:t>√</a:t>
            </a:r>
            <a:r>
              <a:rPr dirty="0" smtClean="0" sz="1400" spc="-10">
                <a:latin typeface="Cambria Math"/>
                <a:cs typeface="Cambria Math"/>
              </a:rPr>
              <a:t>(</a:t>
            </a:r>
            <a:r>
              <a:rPr dirty="0" smtClean="0" sz="1400" spc="-20">
                <a:latin typeface="Cambria Math"/>
                <a:cs typeface="Cambria Math"/>
              </a:rPr>
              <a:t>�</a:t>
            </a:r>
            <a:r>
              <a:rPr dirty="0" smtClean="0" baseline="-16666" sz="1500" spc="0">
                <a:latin typeface="Cambria Math"/>
                <a:cs typeface="Cambria Math"/>
              </a:rPr>
              <a:t>� </a:t>
            </a:r>
            <a:r>
              <a:rPr dirty="0" smtClean="0" baseline="-16666" sz="1500" spc="-112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+</a:t>
            </a:r>
            <a:r>
              <a:rPr dirty="0" smtClean="0" sz="1400" spc="-15">
                <a:latin typeface="Cambria Math"/>
                <a:cs typeface="Cambria Math"/>
              </a:rPr>
              <a:t> </a:t>
            </a:r>
            <a:r>
              <a:rPr dirty="0" smtClean="0" sz="1400" spc="-20">
                <a:latin typeface="Cambria Math"/>
                <a:cs typeface="Cambria Math"/>
              </a:rPr>
              <a:t>�</a:t>
            </a:r>
            <a:r>
              <a:rPr dirty="0" smtClean="0" baseline="-16666" sz="1500" spc="89">
                <a:latin typeface="Cambria Math"/>
                <a:cs typeface="Cambria Math"/>
              </a:rPr>
              <a:t>�</a:t>
            </a:r>
            <a:r>
              <a:rPr dirty="0" smtClean="0" sz="1400" spc="-5">
                <a:latin typeface="Cambria Math"/>
                <a:cs typeface="Cambria Math"/>
              </a:rPr>
              <a:t>)</a:t>
            </a:r>
            <a:r>
              <a:rPr dirty="0" smtClean="0" baseline="1984" sz="2100" spc="-22">
                <a:latin typeface="Cambria Math"/>
                <a:cs typeface="Cambria Math"/>
              </a:rPr>
              <a:t>⁄</a:t>
            </a:r>
            <a:r>
              <a:rPr dirty="0" smtClean="0" sz="1400" spc="-10">
                <a:latin typeface="Cambria Math"/>
                <a:cs typeface="Cambria Math"/>
              </a:rPr>
              <a:t>(</a:t>
            </a:r>
            <a:r>
              <a:rPr dirty="0" smtClean="0" sz="1400" spc="-20">
                <a:latin typeface="Cambria Math"/>
                <a:cs typeface="Cambria Math"/>
              </a:rPr>
              <a:t>�</a:t>
            </a:r>
            <a:r>
              <a:rPr dirty="0" smtClean="0" baseline="-16666" sz="1500" spc="89">
                <a:latin typeface="Cambria Math"/>
                <a:cs typeface="Cambria Math"/>
              </a:rPr>
              <a:t>�</a:t>
            </a:r>
            <a:r>
              <a:rPr dirty="0" smtClean="0" sz="1400" spc="-20">
                <a:latin typeface="Cambria Math"/>
                <a:cs typeface="Cambria Math"/>
              </a:rPr>
              <a:t>�</a:t>
            </a:r>
            <a:r>
              <a:rPr dirty="0" smtClean="0" baseline="-16666" sz="1500" spc="89">
                <a:latin typeface="Cambria Math"/>
                <a:cs typeface="Cambria Math"/>
              </a:rPr>
              <a:t>�</a:t>
            </a:r>
            <a:r>
              <a:rPr dirty="0" smtClean="0" sz="1400" spc="-20">
                <a:latin typeface="Cambria Math"/>
                <a:cs typeface="Cambria Math"/>
              </a:rPr>
              <a:t>�</a:t>
            </a:r>
            <a:r>
              <a:rPr dirty="0" smtClean="0" baseline="-16666" sz="1500" spc="89">
                <a:latin typeface="Cambria Math"/>
                <a:cs typeface="Cambria Math"/>
              </a:rPr>
              <a:t>�</a:t>
            </a:r>
            <a:r>
              <a:rPr dirty="0" smtClean="0" sz="1400" spc="-10">
                <a:latin typeface="Cambria Math"/>
                <a:cs typeface="Cambria Math"/>
              </a:rPr>
              <a:t>)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684779" y="2704211"/>
            <a:ext cx="1641601" cy="0"/>
          </a:xfrm>
          <a:custGeom>
            <a:avLst/>
            <a:gdLst/>
            <a:ahLst/>
            <a:cxnLst/>
            <a:rect l="l" t="t" r="r" b="b"/>
            <a:pathLst>
              <a:path w="1641602" h="0">
                <a:moveTo>
                  <a:pt x="0" y="0"/>
                </a:moveTo>
                <a:lnTo>
                  <a:pt x="1641601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5322570" y="2693669"/>
            <a:ext cx="1165860" cy="224154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 spc="-10">
                <a:latin typeface="Cambria Math"/>
                <a:cs typeface="Cambria Math"/>
              </a:rPr>
              <a:t>Equation</a:t>
            </a:r>
            <a:r>
              <a:rPr dirty="0" smtClean="0" sz="1400" spc="-10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1</a:t>
            </a:r>
            <a:r>
              <a:rPr dirty="0" smtClean="0" sz="1400" spc="-5">
                <a:latin typeface="Cambria Math"/>
                <a:cs typeface="Cambria Math"/>
              </a:rPr>
              <a:t>5</a:t>
            </a:r>
            <a:r>
              <a:rPr dirty="0" smtClean="0" sz="1400" spc="-10">
                <a:latin typeface="Cambria Math"/>
                <a:cs typeface="Cambria Math"/>
              </a:rPr>
              <a:t>–</a:t>
            </a:r>
            <a:r>
              <a:rPr dirty="0" smtClean="0" sz="1400" spc="-80">
                <a:latin typeface="Cambria Math"/>
                <a:cs typeface="Cambria Math"/>
              </a:rPr>
              <a:t> </a:t>
            </a:r>
            <a:r>
              <a:rPr dirty="0" smtClean="0" sz="1400" spc="-10">
                <a:latin typeface="Cambria Math"/>
                <a:cs typeface="Cambria Math"/>
              </a:rPr>
              <a:t>8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44500" y="2987771"/>
            <a:ext cx="6882130" cy="147764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239395" marR="12700" indent="-227329">
              <a:lnSpc>
                <a:spcPct val="111800"/>
              </a:lnSpc>
              <a:buFont typeface="Wingdings"/>
              <a:buChar char=""/>
              <a:tabLst>
                <a:tab pos="239395" algn="l"/>
              </a:tabLst>
            </a:pP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value</a:t>
            </a:r>
            <a:r>
              <a:rPr dirty="0" smtClean="0" sz="1400" spc="-4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for</a:t>
            </a:r>
            <a:r>
              <a:rPr dirty="0" smtClean="0" sz="1400" spc="-4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the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cap</a:t>
            </a:r>
            <a:r>
              <a:rPr dirty="0" smtClean="0" sz="1400" spc="-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citors</a:t>
            </a:r>
            <a:r>
              <a:rPr dirty="0" smtClean="0" sz="1400" spc="-45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is</a:t>
            </a:r>
            <a:r>
              <a:rPr dirty="0" smtClean="0" sz="1400" spc="-4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chosen</a:t>
            </a:r>
            <a:r>
              <a:rPr dirty="0" smtClean="0" sz="1400" spc="-4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and</a:t>
            </a:r>
            <a:r>
              <a:rPr dirty="0" smtClean="0" sz="1400" spc="-4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then</a:t>
            </a:r>
            <a:r>
              <a:rPr dirty="0" smtClean="0" sz="1400" spc="-4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the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three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resistor</a:t>
            </a:r>
            <a:r>
              <a:rPr dirty="0" smtClean="0" sz="1400" spc="-4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values</a:t>
            </a:r>
            <a:r>
              <a:rPr dirty="0" smtClean="0" sz="1400" spc="-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are</a:t>
            </a:r>
            <a:r>
              <a:rPr dirty="0" smtClean="0" sz="1400" spc="-4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calculated</a:t>
            </a:r>
            <a:r>
              <a:rPr dirty="0" smtClean="0" sz="1400" spc="-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to</a:t>
            </a:r>
            <a:r>
              <a:rPr dirty="0" smtClean="0" sz="1400" spc="-4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-2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hie</a:t>
            </a:r>
            <a:r>
              <a:rPr dirty="0" smtClean="0" sz="1400" spc="0">
                <a:latin typeface="Times New Roman"/>
                <a:cs typeface="Times New Roman"/>
              </a:rPr>
              <a:t>v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-5">
                <a:latin typeface="Times New Roman"/>
                <a:cs typeface="Times New Roman"/>
              </a:rPr>
              <a:t> the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desired</a:t>
            </a:r>
            <a:r>
              <a:rPr dirty="0" smtClean="0" sz="1400" spc="-4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values</a:t>
            </a:r>
            <a:r>
              <a:rPr dirty="0" smtClean="0" sz="1400" spc="-4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for</a:t>
            </a:r>
            <a:r>
              <a:rPr dirty="0" smtClean="0" sz="1400" spc="-35">
                <a:latin typeface="Times New Roman"/>
                <a:cs typeface="Times New Roman"/>
              </a:rPr>
              <a:t> </a:t>
            </a:r>
            <a:r>
              <a:rPr dirty="0" smtClean="0" sz="1400" spc="-240">
                <a:latin typeface="Cambria Math"/>
                <a:cs typeface="Cambria Math"/>
              </a:rPr>
              <a:t>�</a:t>
            </a:r>
            <a:r>
              <a:rPr dirty="0" smtClean="0" baseline="-16666" sz="1500" spc="120">
                <a:latin typeface="Cambria Math"/>
                <a:cs typeface="Cambria Math"/>
              </a:rPr>
              <a:t>0</a:t>
            </a:r>
            <a:r>
              <a:rPr dirty="0" smtClean="0" sz="1400" spc="-5">
                <a:latin typeface="Times New Roman"/>
                <a:cs typeface="Times New Roman"/>
              </a:rPr>
              <a:t>,</a:t>
            </a:r>
            <a:r>
              <a:rPr dirty="0" smtClean="0" sz="1400" spc="-4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�</a:t>
            </a:r>
            <a:r>
              <a:rPr dirty="0" smtClean="0" sz="1400" spc="40">
                <a:latin typeface="Cambria Math"/>
                <a:cs typeface="Cambria Math"/>
              </a:rPr>
              <a:t>�</a:t>
            </a:r>
            <a:r>
              <a:rPr dirty="0" smtClean="0" sz="1400" spc="-5">
                <a:latin typeface="Times New Roman"/>
                <a:cs typeface="Times New Roman"/>
              </a:rPr>
              <a:t>,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and</a:t>
            </a:r>
            <a:r>
              <a:rPr dirty="0" smtClean="0" sz="1400" spc="-3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112">
                <a:latin typeface="Cambria Math"/>
                <a:cs typeface="Cambria Math"/>
              </a:rPr>
              <a:t>0</a:t>
            </a:r>
            <a:r>
              <a:rPr dirty="0" smtClean="0" sz="1400" spc="-5">
                <a:latin typeface="Times New Roman"/>
                <a:cs typeface="Times New Roman"/>
              </a:rPr>
              <a:t>.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As</a:t>
            </a:r>
            <a:r>
              <a:rPr dirty="0" smtClean="0" sz="1400" spc="-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we</a:t>
            </a:r>
            <a:r>
              <a:rPr dirty="0" smtClean="0" sz="1400" spc="-4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know,</a:t>
            </a:r>
            <a:r>
              <a:rPr dirty="0" smtClean="0" sz="1400" spc="-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the</a:t>
            </a:r>
            <a:r>
              <a:rPr dirty="0" smtClean="0" sz="1400" spc="-4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�</a:t>
            </a:r>
            <a:r>
              <a:rPr dirty="0" smtClean="0" sz="1400" spc="40">
                <a:latin typeface="Cambria Math"/>
                <a:cs typeface="Cambria Math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can</a:t>
            </a:r>
            <a:r>
              <a:rPr dirty="0" smtClean="0" sz="1400" spc="-4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be</a:t>
            </a:r>
            <a:r>
              <a:rPr dirty="0" smtClean="0" sz="1400" spc="-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dete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-10">
                <a:latin typeface="Times New Roman"/>
                <a:cs typeface="Times New Roman"/>
              </a:rPr>
              <a:t>ined</a:t>
            </a:r>
            <a:r>
              <a:rPr dirty="0" smtClean="0" sz="1400" spc="-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from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the</a:t>
            </a:r>
            <a:r>
              <a:rPr dirty="0" smtClean="0" sz="1400" spc="-4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relation</a:t>
            </a:r>
            <a:endParaRPr sz="1400">
              <a:latin typeface="Times New Roman"/>
              <a:cs typeface="Times New Roman"/>
            </a:endParaRPr>
          </a:p>
          <a:p>
            <a:pPr marL="239395">
              <a:lnSpc>
                <a:spcPct val="100000"/>
              </a:lnSpc>
              <a:spcBef>
                <a:spcPts val="209"/>
              </a:spcBef>
            </a:pPr>
            <a:r>
              <a:rPr dirty="0" smtClean="0" sz="1400" spc="-15">
                <a:latin typeface="Cambria Math"/>
                <a:cs typeface="Cambria Math"/>
              </a:rPr>
              <a:t>�</a:t>
            </a:r>
            <a:r>
              <a:rPr dirty="0" smtClean="0" sz="1400" spc="120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-240">
                <a:latin typeface="Cambria Math"/>
                <a:cs typeface="Cambria Math"/>
              </a:rPr>
              <a:t>�</a:t>
            </a:r>
            <a:r>
              <a:rPr dirty="0" smtClean="0" baseline="-16666" sz="1500" spc="120">
                <a:latin typeface="Cambria Math"/>
                <a:cs typeface="Cambria Math"/>
              </a:rPr>
              <a:t>0</a:t>
            </a:r>
            <a:r>
              <a:rPr dirty="0" smtClean="0" baseline="1984" sz="2100" spc="-22">
                <a:latin typeface="Cambria Math"/>
                <a:cs typeface="Cambria Math"/>
              </a:rPr>
              <a:t>⁄</a:t>
            </a:r>
            <a:r>
              <a:rPr dirty="0" smtClean="0" sz="1400" spc="-15">
                <a:latin typeface="Cambria Math"/>
                <a:cs typeface="Cambria Math"/>
              </a:rPr>
              <a:t>�</a:t>
            </a:r>
            <a:r>
              <a:rPr dirty="0" smtClean="0" sz="1400" spc="50">
                <a:latin typeface="Cambria Math"/>
                <a:cs typeface="Cambria Math"/>
              </a:rPr>
              <a:t>�</a:t>
            </a:r>
            <a:r>
              <a:rPr dirty="0" smtClean="0" sz="1400" spc="-5">
                <a:latin typeface="Times New Roman"/>
                <a:cs typeface="Times New Roman"/>
              </a:rPr>
              <a:t>.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The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resistor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values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c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be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found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using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he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foll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wing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fo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-10">
                <a:latin typeface="Times New Roman"/>
                <a:cs typeface="Times New Roman"/>
              </a:rPr>
              <a:t>ulas:</a:t>
            </a:r>
            <a:endParaRPr sz="1400">
              <a:latin typeface="Times New Roman"/>
              <a:cs typeface="Times New Roman"/>
            </a:endParaRPr>
          </a:p>
          <a:p>
            <a:pPr algn="ctr" marL="3175">
              <a:lnSpc>
                <a:spcPct val="100000"/>
              </a:lnSpc>
              <a:spcBef>
                <a:spcPts val="209"/>
              </a:spcBef>
            </a:pPr>
            <a:r>
              <a:rPr dirty="0" smtClean="0" sz="1400" spc="-75">
                <a:latin typeface="Cambria Math"/>
                <a:cs typeface="Cambria Math"/>
              </a:rPr>
              <a:t>�</a:t>
            </a:r>
            <a:r>
              <a:rPr dirty="0" smtClean="0" baseline="-16666" sz="1500" spc="30">
                <a:latin typeface="Cambria Math"/>
                <a:cs typeface="Cambria Math"/>
              </a:rPr>
              <a:t>1</a:t>
            </a:r>
            <a:r>
              <a:rPr dirty="0" smtClean="0" baseline="-16666" sz="1500" spc="30">
                <a:latin typeface="Cambria Math"/>
                <a:cs typeface="Cambria Math"/>
              </a:rPr>
              <a:t> </a:t>
            </a:r>
            <a:r>
              <a:rPr dirty="0" smtClean="0" baseline="-16666" sz="1500" spc="7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30">
                <a:latin typeface="Cambria Math"/>
                <a:cs typeface="Cambria Math"/>
              </a:rPr>
              <a:t>�</a:t>
            </a:r>
            <a:r>
              <a:rPr dirty="0" smtClean="0" baseline="1984" sz="2100" spc="-22">
                <a:latin typeface="Cambria Math"/>
                <a:cs typeface="Cambria Math"/>
              </a:rPr>
              <a:t>⁄</a:t>
            </a:r>
            <a:r>
              <a:rPr dirty="0" smtClean="0" sz="1400" spc="-10">
                <a:latin typeface="Cambria Math"/>
                <a:cs typeface="Cambria Math"/>
              </a:rPr>
              <a:t>(</a:t>
            </a:r>
            <a:r>
              <a:rPr dirty="0" smtClean="0" sz="1400" spc="-15">
                <a:latin typeface="Cambria Math"/>
                <a:cs typeface="Cambria Math"/>
              </a:rPr>
              <a:t>2</a:t>
            </a:r>
            <a:r>
              <a:rPr dirty="0" smtClean="0" sz="1400" spc="-15">
                <a:latin typeface="Cambria Math"/>
                <a:cs typeface="Cambria Math"/>
              </a:rPr>
              <a:t>𝜋</a:t>
            </a:r>
            <a:r>
              <a:rPr dirty="0" smtClean="0" sz="1400" spc="-240">
                <a:latin typeface="Cambria Math"/>
                <a:cs typeface="Cambria Math"/>
              </a:rPr>
              <a:t>�</a:t>
            </a:r>
            <a:r>
              <a:rPr dirty="0" smtClean="0" baseline="-16666" sz="1500" spc="120">
                <a:latin typeface="Cambria Math"/>
                <a:cs typeface="Cambria Math"/>
              </a:rPr>
              <a:t>0</a:t>
            </a:r>
            <a:r>
              <a:rPr dirty="0" smtClean="0" sz="1400" spc="50">
                <a:latin typeface="Cambria Math"/>
                <a:cs typeface="Cambria Math"/>
              </a:rPr>
              <a:t>�</a:t>
            </a:r>
            <a:r>
              <a:rPr dirty="0" smtClean="0" sz="14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120">
                <a:latin typeface="Cambria Math"/>
                <a:cs typeface="Cambria Math"/>
              </a:rPr>
              <a:t>0</a:t>
            </a:r>
            <a:r>
              <a:rPr dirty="0" smtClean="0" sz="1400" spc="-10">
                <a:latin typeface="Cambria Math"/>
                <a:cs typeface="Cambria Math"/>
              </a:rPr>
              <a:t>)</a:t>
            </a:r>
            <a:endParaRPr sz="1400">
              <a:latin typeface="Cambria Math"/>
              <a:cs typeface="Cambria Math"/>
            </a:endParaRPr>
          </a:p>
          <a:p>
            <a:pPr algn="ctr" marR="5715">
              <a:lnSpc>
                <a:spcPct val="100000"/>
              </a:lnSpc>
              <a:spcBef>
                <a:spcPts val="209"/>
              </a:spcBef>
            </a:pPr>
            <a:r>
              <a:rPr dirty="0" smtClean="0" sz="1400" spc="-45">
                <a:latin typeface="Cambria Math"/>
                <a:cs typeface="Cambria Math"/>
              </a:rPr>
              <a:t>�</a:t>
            </a:r>
            <a:r>
              <a:rPr dirty="0" smtClean="0" baseline="-16666" sz="1500" spc="30">
                <a:latin typeface="Cambria Math"/>
                <a:cs typeface="Cambria Math"/>
              </a:rPr>
              <a:t>2</a:t>
            </a:r>
            <a:r>
              <a:rPr dirty="0" smtClean="0" baseline="-16666" sz="1500" spc="30">
                <a:latin typeface="Cambria Math"/>
                <a:cs typeface="Cambria Math"/>
              </a:rPr>
              <a:t> </a:t>
            </a:r>
            <a:r>
              <a:rPr dirty="0" smtClean="0" baseline="-16666" sz="1500" spc="15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30">
                <a:latin typeface="Cambria Math"/>
                <a:cs typeface="Cambria Math"/>
              </a:rPr>
              <a:t>�</a:t>
            </a:r>
            <a:r>
              <a:rPr dirty="0" smtClean="0" baseline="1984" sz="2100" spc="-22">
                <a:latin typeface="Cambria Math"/>
                <a:cs typeface="Cambria Math"/>
              </a:rPr>
              <a:t>⁄</a:t>
            </a:r>
            <a:r>
              <a:rPr dirty="0" smtClean="0" sz="1400" spc="-15">
                <a:latin typeface="Cambria Math"/>
                <a:cs typeface="Cambria Math"/>
              </a:rPr>
              <a:t>𝜋</a:t>
            </a:r>
            <a:r>
              <a:rPr dirty="0" smtClean="0" sz="1400" spc="-240">
                <a:latin typeface="Cambria Math"/>
                <a:cs typeface="Cambria Math"/>
              </a:rPr>
              <a:t>�</a:t>
            </a:r>
            <a:r>
              <a:rPr dirty="0" smtClean="0" baseline="-16666" sz="1500" spc="120">
                <a:latin typeface="Cambria Math"/>
                <a:cs typeface="Cambria Math"/>
              </a:rPr>
              <a:t>0</a:t>
            </a:r>
            <a:r>
              <a:rPr dirty="0" smtClean="0" sz="1400" spc="-15">
                <a:latin typeface="Cambria Math"/>
                <a:cs typeface="Cambria Math"/>
              </a:rPr>
              <a:t>�</a:t>
            </a:r>
            <a:endParaRPr sz="1400">
              <a:latin typeface="Cambria Math"/>
              <a:cs typeface="Cambria Math"/>
            </a:endParaRPr>
          </a:p>
          <a:p>
            <a:pPr algn="ctr" marL="2540">
              <a:lnSpc>
                <a:spcPct val="100000"/>
              </a:lnSpc>
              <a:spcBef>
                <a:spcPts val="225"/>
              </a:spcBef>
            </a:pPr>
            <a:r>
              <a:rPr dirty="0" smtClean="0" sz="1400" spc="-45">
                <a:latin typeface="Cambria Math"/>
                <a:cs typeface="Cambria Math"/>
              </a:rPr>
              <a:t>�</a:t>
            </a:r>
            <a:r>
              <a:rPr dirty="0" smtClean="0" baseline="-16666" sz="1500" spc="30">
                <a:latin typeface="Cambria Math"/>
                <a:cs typeface="Cambria Math"/>
              </a:rPr>
              <a:t>3</a:t>
            </a:r>
            <a:r>
              <a:rPr dirty="0" smtClean="0" baseline="-16666" sz="1500" spc="30">
                <a:latin typeface="Cambria Math"/>
                <a:cs typeface="Cambria Math"/>
              </a:rPr>
              <a:t> </a:t>
            </a:r>
            <a:r>
              <a:rPr dirty="0" smtClean="0" baseline="-16666" sz="1500" spc="15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30">
                <a:latin typeface="Cambria Math"/>
                <a:cs typeface="Cambria Math"/>
              </a:rPr>
              <a:t>�</a:t>
            </a:r>
            <a:r>
              <a:rPr dirty="0" smtClean="0" baseline="1984" sz="2100" spc="-22">
                <a:latin typeface="Cambria Math"/>
                <a:cs typeface="Cambria Math"/>
              </a:rPr>
              <a:t>⁄</a:t>
            </a:r>
            <a:r>
              <a:rPr dirty="0" smtClean="0" sz="1400" spc="-5">
                <a:latin typeface="Cambria Math"/>
                <a:cs typeface="Cambria Math"/>
              </a:rPr>
              <a:t>[</a:t>
            </a:r>
            <a:r>
              <a:rPr dirty="0" smtClean="0" sz="1400" spc="-15">
                <a:latin typeface="Cambria Math"/>
                <a:cs typeface="Cambria Math"/>
              </a:rPr>
              <a:t>2</a:t>
            </a:r>
            <a:r>
              <a:rPr dirty="0" smtClean="0" sz="1400" spc="-15">
                <a:latin typeface="Cambria Math"/>
                <a:cs typeface="Cambria Math"/>
              </a:rPr>
              <a:t>𝜋</a:t>
            </a:r>
            <a:r>
              <a:rPr dirty="0" smtClean="0" sz="1400" spc="-240">
                <a:latin typeface="Cambria Math"/>
                <a:cs typeface="Cambria Math"/>
              </a:rPr>
              <a:t>�</a:t>
            </a:r>
            <a:r>
              <a:rPr dirty="0" smtClean="0" baseline="-16666" sz="1500" spc="120">
                <a:latin typeface="Cambria Math"/>
                <a:cs typeface="Cambria Math"/>
              </a:rPr>
              <a:t>0</a:t>
            </a:r>
            <a:r>
              <a:rPr dirty="0" smtClean="0" sz="1400" spc="50">
                <a:latin typeface="Cambria Math"/>
                <a:cs typeface="Cambria Math"/>
              </a:rPr>
              <a:t>�</a:t>
            </a:r>
            <a:r>
              <a:rPr dirty="0" smtClean="0" baseline="1984" sz="2100" spc="-15">
                <a:latin typeface="Cambria Math"/>
                <a:cs typeface="Cambria Math"/>
              </a:rPr>
              <a:t>(</a:t>
            </a:r>
            <a:r>
              <a:rPr dirty="0" smtClean="0" sz="1400" spc="-10">
                <a:latin typeface="Cambria Math"/>
                <a:cs typeface="Cambria Math"/>
              </a:rPr>
              <a:t>2</a:t>
            </a:r>
            <a:r>
              <a:rPr dirty="0" smtClean="0" sz="1400" spc="30">
                <a:latin typeface="Cambria Math"/>
                <a:cs typeface="Cambria Math"/>
              </a:rPr>
              <a:t>�</a:t>
            </a:r>
            <a:r>
              <a:rPr dirty="0" smtClean="0" baseline="27777" sz="1500" spc="30">
                <a:latin typeface="Cambria Math"/>
                <a:cs typeface="Cambria Math"/>
              </a:rPr>
              <a:t>2</a:t>
            </a:r>
            <a:r>
              <a:rPr dirty="0" smtClean="0" baseline="27777" sz="1500" spc="30">
                <a:latin typeface="Cambria Math"/>
                <a:cs typeface="Cambria Math"/>
              </a:rPr>
              <a:t> </a:t>
            </a:r>
            <a:r>
              <a:rPr dirty="0" smtClean="0" baseline="27777" sz="1500" spc="-120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−</a:t>
            </a:r>
            <a:r>
              <a:rPr dirty="0" smtClean="0" sz="1400" spc="-15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120">
                <a:latin typeface="Cambria Math"/>
                <a:cs typeface="Cambria Math"/>
              </a:rPr>
              <a:t>0</a:t>
            </a:r>
            <a:r>
              <a:rPr dirty="0" smtClean="0" baseline="1984" sz="2100" spc="-15">
                <a:latin typeface="Cambria Math"/>
                <a:cs typeface="Cambria Math"/>
              </a:rPr>
              <a:t>)</a:t>
            </a:r>
            <a:r>
              <a:rPr dirty="0" smtClean="0" sz="1400" spc="-5">
                <a:latin typeface="Cambria Math"/>
                <a:cs typeface="Cambria Math"/>
              </a:rPr>
              <a:t>]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71576" y="4453128"/>
            <a:ext cx="2747010" cy="25146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 spc="-10">
                <a:latin typeface="Times New Roman"/>
                <a:cs typeface="Times New Roman"/>
              </a:rPr>
              <a:t>The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gain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expression,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20">
                <a:latin typeface="Cambria Math"/>
                <a:cs typeface="Cambria Math"/>
              </a:rPr>
              <a:t>�</a:t>
            </a:r>
            <a:r>
              <a:rPr dirty="0" smtClean="0" baseline="-16666" sz="1500" spc="0">
                <a:latin typeface="Cambria Math"/>
                <a:cs typeface="Cambria Math"/>
              </a:rPr>
              <a:t>� </a:t>
            </a:r>
            <a:r>
              <a:rPr dirty="0" smtClean="0" baseline="-16666" sz="1500" spc="15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-20">
                <a:latin typeface="Cambria Math"/>
                <a:cs typeface="Cambria Math"/>
              </a:rPr>
              <a:t>�</a:t>
            </a:r>
            <a:r>
              <a:rPr dirty="0" smtClean="0" baseline="-16666" sz="1500" spc="89">
                <a:latin typeface="Cambria Math"/>
                <a:cs typeface="Cambria Math"/>
              </a:rPr>
              <a:t>�</a:t>
            </a:r>
            <a:r>
              <a:rPr dirty="0" smtClean="0" baseline="1984" sz="2100" spc="-22">
                <a:latin typeface="Cambria Math"/>
                <a:cs typeface="Cambria Math"/>
              </a:rPr>
              <a:t>⁄</a:t>
            </a:r>
            <a:r>
              <a:rPr dirty="0" smtClean="0" sz="1400" spc="-10">
                <a:latin typeface="Cambria Math"/>
                <a:cs typeface="Cambria Math"/>
              </a:rPr>
              <a:t>(�</a:t>
            </a:r>
            <a:r>
              <a:rPr dirty="0" smtClean="0" sz="1400" spc="-20">
                <a:latin typeface="Cambria Math"/>
                <a:cs typeface="Cambria Math"/>
              </a:rPr>
              <a:t>�</a:t>
            </a:r>
            <a:r>
              <a:rPr dirty="0" smtClean="0" baseline="-16666" sz="1500" spc="89">
                <a:latin typeface="Cambria Math"/>
                <a:cs typeface="Cambria Math"/>
              </a:rPr>
              <a:t>�</a:t>
            </a:r>
            <a:r>
              <a:rPr dirty="0" smtClean="0" sz="1400" spc="-10">
                <a:latin typeface="Cambria Math"/>
                <a:cs typeface="Cambria Math"/>
              </a:rPr>
              <a:t>)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831841" y="4453128"/>
            <a:ext cx="1166495" cy="224154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 spc="-10">
                <a:latin typeface="Cambria Math"/>
                <a:cs typeface="Cambria Math"/>
              </a:rPr>
              <a:t>Equation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15</a:t>
            </a:r>
            <a:r>
              <a:rPr dirty="0" smtClean="0" sz="1400" spc="-10">
                <a:latin typeface="Cambria Math"/>
                <a:cs typeface="Cambria Math"/>
              </a:rPr>
              <a:t>–</a:t>
            </a:r>
            <a:r>
              <a:rPr dirty="0" smtClean="0" sz="1400" spc="-75">
                <a:latin typeface="Cambria Math"/>
                <a:cs typeface="Cambria Math"/>
              </a:rPr>
              <a:t> </a:t>
            </a:r>
            <a:r>
              <a:rPr dirty="0" smtClean="0" sz="1400" spc="-10">
                <a:latin typeface="Cambria Math"/>
                <a:cs typeface="Cambria Math"/>
              </a:rPr>
              <a:t>9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44500" y="4665786"/>
            <a:ext cx="6884670" cy="157480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239395" marR="12700">
              <a:lnSpc>
                <a:spcPct val="113900"/>
              </a:lnSpc>
            </a:pPr>
            <a:r>
              <a:rPr dirty="0" smtClean="0" sz="1400" spc="-10">
                <a:latin typeface="Times New Roman"/>
                <a:cs typeface="Times New Roman"/>
              </a:rPr>
              <a:t>In</a:t>
            </a:r>
            <a:r>
              <a:rPr dirty="0" smtClean="0" sz="1400" spc="-8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order</a:t>
            </a:r>
            <a:r>
              <a:rPr dirty="0" smtClean="0" sz="1400" spc="-8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for</a:t>
            </a:r>
            <a:r>
              <a:rPr dirty="0" smtClean="0" sz="1400" spc="-8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the</a:t>
            </a:r>
            <a:r>
              <a:rPr dirty="0" smtClean="0" sz="1400" spc="-8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deno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-5">
                <a:latin typeface="Times New Roman"/>
                <a:cs typeface="Times New Roman"/>
              </a:rPr>
              <a:t>i</a:t>
            </a:r>
            <a:r>
              <a:rPr dirty="0" smtClean="0" sz="1400" spc="-5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ator</a:t>
            </a:r>
            <a:r>
              <a:rPr dirty="0" smtClean="0" sz="1400" spc="-8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of</a:t>
            </a:r>
            <a:r>
              <a:rPr dirty="0" smtClean="0" sz="1400" spc="-8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the</a:t>
            </a:r>
            <a:r>
              <a:rPr dirty="0" smtClean="0" sz="1400" spc="-8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equation</a:t>
            </a:r>
            <a:r>
              <a:rPr dirty="0" smtClean="0" sz="1400" spc="-65">
                <a:latin typeface="Times New Roman"/>
                <a:cs typeface="Times New Roman"/>
              </a:rPr>
              <a:t> </a:t>
            </a:r>
            <a:r>
              <a:rPr dirty="0" smtClean="0" sz="1400" spc="-45">
                <a:latin typeface="Cambria Math"/>
                <a:cs typeface="Cambria Math"/>
              </a:rPr>
              <a:t>�</a:t>
            </a:r>
            <a:r>
              <a:rPr dirty="0" smtClean="0" baseline="-16666" sz="1500" spc="30">
                <a:latin typeface="Cambria Math"/>
                <a:cs typeface="Cambria Math"/>
              </a:rPr>
              <a:t>3</a:t>
            </a:r>
            <a:r>
              <a:rPr dirty="0" smtClean="0" baseline="-16666" sz="1500" spc="30">
                <a:latin typeface="Cambria Math"/>
                <a:cs typeface="Cambria Math"/>
              </a:rPr>
              <a:t> </a:t>
            </a:r>
            <a:r>
              <a:rPr dirty="0" smtClean="0" baseline="-16666" sz="1500" spc="15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30">
                <a:latin typeface="Cambria Math"/>
                <a:cs typeface="Cambria Math"/>
              </a:rPr>
              <a:t>�</a:t>
            </a:r>
            <a:r>
              <a:rPr dirty="0" smtClean="0" baseline="1984" sz="2100" spc="-22">
                <a:latin typeface="Cambria Math"/>
                <a:cs typeface="Cambria Math"/>
              </a:rPr>
              <a:t>⁄</a:t>
            </a:r>
            <a:r>
              <a:rPr dirty="0" smtClean="0" sz="1400" spc="-5">
                <a:latin typeface="Cambria Math"/>
                <a:cs typeface="Cambria Math"/>
              </a:rPr>
              <a:t>[</a:t>
            </a:r>
            <a:r>
              <a:rPr dirty="0" smtClean="0" sz="1400" spc="-15">
                <a:latin typeface="Cambria Math"/>
                <a:cs typeface="Cambria Math"/>
              </a:rPr>
              <a:t>2</a:t>
            </a:r>
            <a:r>
              <a:rPr dirty="0" smtClean="0" sz="1400" spc="-15">
                <a:latin typeface="Cambria Math"/>
                <a:cs typeface="Cambria Math"/>
              </a:rPr>
              <a:t>𝜋</a:t>
            </a:r>
            <a:r>
              <a:rPr dirty="0" smtClean="0" sz="1400" spc="-240">
                <a:latin typeface="Cambria Math"/>
                <a:cs typeface="Cambria Math"/>
              </a:rPr>
              <a:t>�</a:t>
            </a:r>
            <a:r>
              <a:rPr dirty="0" smtClean="0" baseline="-16666" sz="1500" spc="120">
                <a:latin typeface="Cambria Math"/>
                <a:cs typeface="Cambria Math"/>
              </a:rPr>
              <a:t>0</a:t>
            </a:r>
            <a:r>
              <a:rPr dirty="0" smtClean="0" sz="1400" spc="40">
                <a:latin typeface="Cambria Math"/>
                <a:cs typeface="Cambria Math"/>
              </a:rPr>
              <a:t>�</a:t>
            </a:r>
            <a:r>
              <a:rPr dirty="0" smtClean="0" sz="1400" spc="-10">
                <a:latin typeface="Cambria Math"/>
                <a:cs typeface="Cambria Math"/>
              </a:rPr>
              <a:t>(</a:t>
            </a:r>
            <a:r>
              <a:rPr dirty="0" smtClean="0" sz="1400" spc="-15">
                <a:latin typeface="Cambria Math"/>
                <a:cs typeface="Cambria Math"/>
              </a:rPr>
              <a:t>2</a:t>
            </a:r>
            <a:r>
              <a:rPr dirty="0" smtClean="0" sz="1400" spc="30">
                <a:latin typeface="Cambria Math"/>
                <a:cs typeface="Cambria Math"/>
              </a:rPr>
              <a:t>�</a:t>
            </a:r>
            <a:r>
              <a:rPr dirty="0" smtClean="0" baseline="27777" sz="1500" spc="30">
                <a:latin typeface="Cambria Math"/>
                <a:cs typeface="Cambria Math"/>
              </a:rPr>
              <a:t>2</a:t>
            </a:r>
            <a:r>
              <a:rPr dirty="0" smtClean="0" baseline="27777" sz="1500" spc="30">
                <a:latin typeface="Cambria Math"/>
                <a:cs typeface="Cambria Math"/>
              </a:rPr>
              <a:t> </a:t>
            </a:r>
            <a:r>
              <a:rPr dirty="0" smtClean="0" baseline="27777" sz="1500" spc="-112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−</a:t>
            </a:r>
            <a:r>
              <a:rPr dirty="0" smtClean="0" sz="1400" spc="-15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120">
                <a:latin typeface="Cambria Math"/>
                <a:cs typeface="Cambria Math"/>
              </a:rPr>
              <a:t>0</a:t>
            </a:r>
            <a:r>
              <a:rPr dirty="0" smtClean="0" sz="1400" spc="-10">
                <a:latin typeface="Cambria Math"/>
                <a:cs typeface="Cambria Math"/>
              </a:rPr>
              <a:t>)]</a:t>
            </a:r>
            <a:r>
              <a:rPr dirty="0" smtClean="0" sz="1400" spc="-50">
                <a:latin typeface="Cambria Math"/>
                <a:cs typeface="Cambria Math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to</a:t>
            </a:r>
            <a:r>
              <a:rPr dirty="0" smtClean="0" sz="1400" spc="-8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be</a:t>
            </a:r>
            <a:r>
              <a:rPr dirty="0" smtClean="0" sz="1400" spc="-8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positive,</a:t>
            </a:r>
            <a:r>
              <a:rPr dirty="0" smtClean="0" sz="1400" spc="-6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30">
                <a:latin typeface="Cambria Math"/>
                <a:cs typeface="Cambria Math"/>
              </a:rPr>
              <a:t>0</a:t>
            </a:r>
            <a:r>
              <a:rPr dirty="0" smtClean="0" baseline="-16666" sz="1500" spc="30">
                <a:latin typeface="Cambria Math"/>
                <a:cs typeface="Cambria Math"/>
              </a:rPr>
              <a:t> </a:t>
            </a:r>
            <a:r>
              <a:rPr dirty="0" smtClean="0" baseline="-16666" sz="1500" spc="7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&lt;</a:t>
            </a:r>
            <a:r>
              <a:rPr dirty="0" smtClean="0" sz="1400" spc="-5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2</a:t>
            </a:r>
            <a:r>
              <a:rPr dirty="0" smtClean="0" sz="1400" spc="30">
                <a:latin typeface="Cambria Math"/>
                <a:cs typeface="Cambria Math"/>
              </a:rPr>
              <a:t>�</a:t>
            </a:r>
            <a:r>
              <a:rPr dirty="0" smtClean="0" baseline="27777" sz="1500" spc="112">
                <a:latin typeface="Cambria Math"/>
                <a:cs typeface="Cambria Math"/>
              </a:rPr>
              <a:t>2</a:t>
            </a:r>
            <a:r>
              <a:rPr dirty="0" smtClean="0" sz="1400" spc="-5">
                <a:latin typeface="Times New Roman"/>
                <a:cs typeface="Times New Roman"/>
              </a:rPr>
              <a:t>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w</a:t>
            </a:r>
            <a:r>
              <a:rPr dirty="0" smtClean="0" sz="1400" spc="-10">
                <a:latin typeface="Times New Roman"/>
                <a:cs typeface="Times New Roman"/>
              </a:rPr>
              <a:t>hich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imposes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li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-5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ation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on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the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gain.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800"/>
              </a:lnSpc>
              <a:spcBef>
                <a:spcPts val="6"/>
              </a:spcBef>
            </a:pPr>
            <a:endParaRPr sz="800"/>
          </a:p>
          <a:p>
            <a:pPr marL="12700" marR="18415">
              <a:lnSpc>
                <a:spcPct val="110000"/>
              </a:lnSpc>
            </a:pPr>
            <a:r>
              <a:rPr dirty="0" smtClean="0" sz="1400" spc="-10" b="1">
                <a:latin typeface="Times New Roman"/>
                <a:cs typeface="Times New Roman"/>
              </a:rPr>
              <a:t>EXAMPLE</a:t>
            </a:r>
            <a:r>
              <a:rPr dirty="0" smtClean="0" sz="1400" spc="25" b="1">
                <a:latin typeface="Times New Roman"/>
                <a:cs typeface="Times New Roman"/>
              </a:rPr>
              <a:t> </a:t>
            </a:r>
            <a:r>
              <a:rPr dirty="0" smtClean="0" sz="1400" spc="-10" b="1">
                <a:latin typeface="Times New Roman"/>
                <a:cs typeface="Times New Roman"/>
              </a:rPr>
              <a:t>1</a:t>
            </a:r>
            <a:r>
              <a:rPr dirty="0" smtClean="0" sz="1400" spc="0" b="1">
                <a:latin typeface="Times New Roman"/>
                <a:cs typeface="Times New Roman"/>
              </a:rPr>
              <a:t>5</a:t>
            </a:r>
            <a:r>
              <a:rPr dirty="0" smtClean="0" sz="1400" spc="-10" b="1">
                <a:latin typeface="Times New Roman"/>
                <a:cs typeface="Times New Roman"/>
              </a:rPr>
              <a:t>-6:</a:t>
            </a:r>
            <a:r>
              <a:rPr dirty="0" smtClean="0" sz="1400" spc="30" b="1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Det</a:t>
            </a:r>
            <a:r>
              <a:rPr dirty="0" smtClean="0" sz="1400" spc="-2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-10">
                <a:latin typeface="Times New Roman"/>
                <a:cs typeface="Times New Roman"/>
              </a:rPr>
              <a:t>ine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he</a:t>
            </a:r>
            <a:r>
              <a:rPr dirty="0" smtClean="0" sz="1400" spc="2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center</a:t>
            </a:r>
            <a:r>
              <a:rPr dirty="0" smtClean="0" sz="1400" spc="2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frequency,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m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x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-5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m</a:t>
            </a:r>
            <a:r>
              <a:rPr dirty="0" smtClean="0" sz="1400" spc="2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gain,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and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bandwidth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for</a:t>
            </a:r>
            <a:r>
              <a:rPr dirty="0" smtClean="0" sz="1400" spc="2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the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fil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er</a:t>
            </a:r>
            <a:r>
              <a:rPr dirty="0" smtClean="0" sz="1400" spc="-5">
                <a:latin typeface="Times New Roman"/>
                <a:cs typeface="Times New Roman"/>
              </a:rPr>
              <a:t> in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Fi</a:t>
            </a:r>
            <a:r>
              <a:rPr dirty="0" smtClean="0" sz="1400" spc="-5">
                <a:latin typeface="Times New Roman"/>
                <a:cs typeface="Times New Roman"/>
              </a:rPr>
              <a:t>g</a:t>
            </a:r>
            <a:r>
              <a:rPr dirty="0" smtClean="0" sz="1400" spc="-10">
                <a:latin typeface="Times New Roman"/>
                <a:cs typeface="Times New Roman"/>
              </a:rPr>
              <a:t>ure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1</a:t>
            </a:r>
            <a:r>
              <a:rPr dirty="0" smtClean="0" sz="1400" spc="-5">
                <a:latin typeface="Times New Roman"/>
                <a:cs typeface="Times New Roman"/>
              </a:rPr>
              <a:t>5</a:t>
            </a:r>
            <a:r>
              <a:rPr dirty="0" smtClean="0" sz="1400" spc="-5">
                <a:latin typeface="Times New Roman"/>
                <a:cs typeface="Times New Roman"/>
              </a:rPr>
              <a:t>-</a:t>
            </a:r>
            <a:r>
              <a:rPr dirty="0" smtClean="0" sz="1400" spc="-15">
                <a:latin typeface="Times New Roman"/>
                <a:cs typeface="Times New Roman"/>
              </a:rPr>
              <a:t>1</a:t>
            </a:r>
            <a:r>
              <a:rPr dirty="0" smtClean="0" sz="1400" spc="-10">
                <a:latin typeface="Times New Roman"/>
                <a:cs typeface="Times New Roman"/>
              </a:rPr>
              <a:t>6.</a:t>
            </a:r>
            <a:endParaRPr sz="1400">
              <a:latin typeface="Times New Roman"/>
              <a:cs typeface="Times New Roman"/>
            </a:endParaRPr>
          </a:p>
          <a:p>
            <a:pPr algn="ctr" marL="791210">
              <a:lnSpc>
                <a:spcPct val="100000"/>
              </a:lnSpc>
              <a:spcBef>
                <a:spcPts val="190"/>
              </a:spcBef>
            </a:pPr>
            <a:r>
              <a:rPr dirty="0" smtClean="0" sz="1200">
                <a:latin typeface="Times New Roman"/>
                <a:cs typeface="Times New Roman"/>
              </a:rPr>
              <a:t>FIG</a:t>
            </a:r>
            <a:r>
              <a:rPr dirty="0" smtClean="0" sz="1200" spc="-5">
                <a:latin typeface="Times New Roman"/>
                <a:cs typeface="Times New Roman"/>
              </a:rPr>
              <a:t>U</a:t>
            </a:r>
            <a:r>
              <a:rPr dirty="0" smtClean="0" sz="1200" spc="0">
                <a:latin typeface="Times New Roman"/>
                <a:cs typeface="Times New Roman"/>
              </a:rPr>
              <a:t>RE 15-16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75"/>
              </a:spcBef>
            </a:pPr>
            <a:r>
              <a:rPr dirty="0" smtClean="0" sz="1400" spc="-10" b="1" i="1">
                <a:latin typeface="Times New Roman"/>
                <a:cs typeface="Times New Roman"/>
              </a:rPr>
              <a:t>Solut</a:t>
            </a:r>
            <a:r>
              <a:rPr dirty="0" smtClean="0" sz="1400" spc="-10" b="1" i="1">
                <a:latin typeface="Times New Roman"/>
                <a:cs typeface="Times New Roman"/>
              </a:rPr>
              <a:t>i</a:t>
            </a:r>
            <a:r>
              <a:rPr dirty="0" smtClean="0" sz="1400" spc="-10" b="1" i="1">
                <a:latin typeface="Times New Roman"/>
                <a:cs typeface="Times New Roman"/>
              </a:rPr>
              <a:t>on</a:t>
            </a:r>
            <a:r>
              <a:rPr dirty="0" smtClean="0" sz="1400" spc="-10" b="1" i="1">
                <a:latin typeface="Times New Roman"/>
                <a:cs typeface="Times New Roman"/>
              </a:rPr>
              <a:t> </a:t>
            </a:r>
            <a:r>
              <a:rPr dirty="0" smtClean="0" sz="1400" spc="-240">
                <a:latin typeface="Cambria Math"/>
                <a:cs typeface="Cambria Math"/>
              </a:rPr>
              <a:t>�</a:t>
            </a:r>
            <a:r>
              <a:rPr dirty="0" smtClean="0" baseline="-13888" sz="1500" spc="30">
                <a:latin typeface="Cambria Math"/>
                <a:cs typeface="Cambria Math"/>
              </a:rPr>
              <a:t>0</a:t>
            </a:r>
            <a:r>
              <a:rPr dirty="0" smtClean="0" baseline="-13888" sz="1500" spc="30">
                <a:latin typeface="Cambria Math"/>
                <a:cs typeface="Cambria Math"/>
              </a:rPr>
              <a:t> </a:t>
            </a:r>
            <a:r>
              <a:rPr dirty="0" smtClean="0" baseline="-13888" sz="1500" spc="15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-10">
                <a:latin typeface="Cambria Math"/>
                <a:cs typeface="Cambria Math"/>
              </a:rPr>
              <a:t>(</a:t>
            </a:r>
            <a:r>
              <a:rPr dirty="0" smtClean="0" sz="1400" spc="-15">
                <a:latin typeface="Cambria Math"/>
                <a:cs typeface="Cambria Math"/>
              </a:rPr>
              <a:t>1</a:t>
            </a:r>
            <a:r>
              <a:rPr dirty="0" smtClean="0" baseline="3968" sz="2100" spc="-7">
                <a:latin typeface="Cambria Math"/>
                <a:cs typeface="Cambria Math"/>
              </a:rPr>
              <a:t>⁄</a:t>
            </a:r>
            <a:r>
              <a:rPr dirty="0" smtClean="0" baseline="3968" sz="2100" spc="-15">
                <a:latin typeface="Cambria Math"/>
                <a:cs typeface="Cambria Math"/>
              </a:rPr>
              <a:t>(</a:t>
            </a:r>
            <a:r>
              <a:rPr dirty="0" smtClean="0" sz="1400" spc="-20">
                <a:latin typeface="Cambria Math"/>
                <a:cs typeface="Cambria Math"/>
              </a:rPr>
              <a:t>2𝜋</a:t>
            </a:r>
            <a:r>
              <a:rPr dirty="0" smtClean="0" sz="1400" spc="40">
                <a:latin typeface="Cambria Math"/>
                <a:cs typeface="Cambria Math"/>
              </a:rPr>
              <a:t>�</a:t>
            </a:r>
            <a:r>
              <a:rPr dirty="0" smtClean="0" baseline="3968" sz="2100" spc="-15">
                <a:latin typeface="Cambria Math"/>
                <a:cs typeface="Cambria Math"/>
              </a:rPr>
              <a:t>)</a:t>
            </a:r>
            <a:r>
              <a:rPr dirty="0" smtClean="0" sz="1400" spc="-10">
                <a:latin typeface="Cambria Math"/>
                <a:cs typeface="Cambria Math"/>
              </a:rPr>
              <a:t>)</a:t>
            </a:r>
            <a:r>
              <a:rPr dirty="0" smtClean="0" sz="1400" spc="105">
                <a:latin typeface="Cambria Math"/>
                <a:cs typeface="Cambria Math"/>
              </a:rPr>
              <a:t>√</a:t>
            </a:r>
            <a:r>
              <a:rPr dirty="0" smtClean="0" sz="1400" spc="-10">
                <a:latin typeface="Cambria Math"/>
                <a:cs typeface="Cambria Math"/>
              </a:rPr>
              <a:t>(</a:t>
            </a:r>
            <a:r>
              <a:rPr dirty="0" smtClean="0" sz="1400" spc="-75">
                <a:latin typeface="Cambria Math"/>
                <a:cs typeface="Cambria Math"/>
              </a:rPr>
              <a:t>�</a:t>
            </a:r>
            <a:r>
              <a:rPr dirty="0" smtClean="0" baseline="-13888" sz="1500" spc="30">
                <a:latin typeface="Cambria Math"/>
                <a:cs typeface="Cambria Math"/>
              </a:rPr>
              <a:t>1</a:t>
            </a:r>
            <a:r>
              <a:rPr dirty="0" smtClean="0" baseline="-13888" sz="1500" spc="30">
                <a:latin typeface="Cambria Math"/>
                <a:cs typeface="Cambria Math"/>
              </a:rPr>
              <a:t> </a:t>
            </a:r>
            <a:r>
              <a:rPr dirty="0" smtClean="0" baseline="-13888" sz="1500" spc="-104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+</a:t>
            </a:r>
            <a:r>
              <a:rPr dirty="0" smtClean="0" sz="1400" spc="-15">
                <a:latin typeface="Cambria Math"/>
                <a:cs typeface="Cambria Math"/>
              </a:rPr>
              <a:t> </a:t>
            </a:r>
            <a:r>
              <a:rPr dirty="0" smtClean="0" sz="1400" spc="-45">
                <a:latin typeface="Cambria Math"/>
                <a:cs typeface="Cambria Math"/>
              </a:rPr>
              <a:t>�</a:t>
            </a:r>
            <a:r>
              <a:rPr dirty="0" smtClean="0" baseline="-13888" sz="1500" spc="120">
                <a:latin typeface="Cambria Math"/>
                <a:cs typeface="Cambria Math"/>
              </a:rPr>
              <a:t>3</a:t>
            </a:r>
            <a:r>
              <a:rPr dirty="0" smtClean="0" sz="1400" spc="-15">
                <a:latin typeface="Cambria Math"/>
                <a:cs typeface="Cambria Math"/>
              </a:rPr>
              <a:t>)</a:t>
            </a:r>
            <a:r>
              <a:rPr dirty="0" smtClean="0" baseline="3968" sz="2100" spc="-7">
                <a:latin typeface="Cambria Math"/>
                <a:cs typeface="Cambria Math"/>
              </a:rPr>
              <a:t>⁄</a:t>
            </a:r>
            <a:r>
              <a:rPr dirty="0" smtClean="0" sz="1400" spc="-10">
                <a:latin typeface="Cambria Math"/>
                <a:cs typeface="Cambria Math"/>
              </a:rPr>
              <a:t>(</a:t>
            </a:r>
            <a:r>
              <a:rPr dirty="0" smtClean="0" sz="1400" spc="-75">
                <a:latin typeface="Cambria Math"/>
                <a:cs typeface="Cambria Math"/>
              </a:rPr>
              <a:t>�</a:t>
            </a:r>
            <a:r>
              <a:rPr dirty="0" smtClean="0" baseline="-13888" sz="1500" spc="120">
                <a:latin typeface="Cambria Math"/>
                <a:cs typeface="Cambria Math"/>
              </a:rPr>
              <a:t>1</a:t>
            </a:r>
            <a:r>
              <a:rPr dirty="0" smtClean="0" sz="1400" spc="-45">
                <a:latin typeface="Cambria Math"/>
                <a:cs typeface="Cambria Math"/>
              </a:rPr>
              <a:t>�</a:t>
            </a:r>
            <a:r>
              <a:rPr dirty="0" smtClean="0" baseline="-13888" sz="1500" spc="120">
                <a:latin typeface="Cambria Math"/>
                <a:cs typeface="Cambria Math"/>
              </a:rPr>
              <a:t>2</a:t>
            </a:r>
            <a:r>
              <a:rPr dirty="0" smtClean="0" sz="1400" spc="-45">
                <a:latin typeface="Cambria Math"/>
                <a:cs typeface="Cambria Math"/>
              </a:rPr>
              <a:t>�</a:t>
            </a:r>
            <a:r>
              <a:rPr dirty="0" smtClean="0" baseline="-13888" sz="1500" spc="120">
                <a:latin typeface="Cambria Math"/>
                <a:cs typeface="Cambria Math"/>
              </a:rPr>
              <a:t>3</a:t>
            </a:r>
            <a:r>
              <a:rPr dirty="0" smtClean="0" sz="1400" spc="-10">
                <a:latin typeface="Cambria Math"/>
                <a:cs typeface="Cambria Math"/>
              </a:rPr>
              <a:t>)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448560" y="6004686"/>
            <a:ext cx="1552956" cy="0"/>
          </a:xfrm>
          <a:custGeom>
            <a:avLst/>
            <a:gdLst/>
            <a:ahLst/>
            <a:cxnLst/>
            <a:rect l="l" t="t" r="r" b="b"/>
            <a:pathLst>
              <a:path w="1552956" h="0">
                <a:moveTo>
                  <a:pt x="0" y="0"/>
                </a:moveTo>
                <a:lnTo>
                  <a:pt x="1552956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" name="object 14"/>
          <p:cNvSpPr/>
          <p:nvPr/>
        </p:nvSpPr>
        <p:spPr>
          <a:xfrm>
            <a:off x="839724" y="6676008"/>
            <a:ext cx="919226" cy="0"/>
          </a:xfrm>
          <a:custGeom>
            <a:avLst/>
            <a:gdLst/>
            <a:ahLst/>
            <a:cxnLst/>
            <a:rect l="l" t="t" r="r" b="b"/>
            <a:pathLst>
              <a:path w="919226" h="0">
                <a:moveTo>
                  <a:pt x="0" y="0"/>
                </a:moveTo>
                <a:lnTo>
                  <a:pt x="919226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444500" y="6668516"/>
            <a:ext cx="3420745" cy="224154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baseline="37698" sz="2100" spc="-359">
                <a:latin typeface="Cambria Math"/>
                <a:cs typeface="Cambria Math"/>
              </a:rPr>
              <a:t>�</a:t>
            </a:r>
            <a:r>
              <a:rPr dirty="0" smtClean="0" baseline="36111" sz="1500" spc="30">
                <a:latin typeface="Cambria Math"/>
                <a:cs typeface="Cambria Math"/>
              </a:rPr>
              <a:t>0</a:t>
            </a:r>
            <a:r>
              <a:rPr dirty="0" smtClean="0" baseline="36111" sz="1500" spc="30">
                <a:latin typeface="Cambria Math"/>
                <a:cs typeface="Cambria Math"/>
              </a:rPr>
              <a:t> </a:t>
            </a:r>
            <a:r>
              <a:rPr dirty="0" smtClean="0" baseline="36111" sz="1500" spc="15">
                <a:latin typeface="Cambria Math"/>
                <a:cs typeface="Cambria Math"/>
              </a:rPr>
              <a:t> </a:t>
            </a:r>
            <a:r>
              <a:rPr dirty="0" smtClean="0" baseline="37698" sz="2100" spc="-22">
                <a:latin typeface="Cambria Math"/>
                <a:cs typeface="Cambria Math"/>
              </a:rPr>
              <a:t>=</a:t>
            </a:r>
            <a:r>
              <a:rPr dirty="0" smtClean="0" baseline="37698" sz="2100" spc="120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2</a:t>
            </a:r>
            <a:r>
              <a:rPr dirty="0" smtClean="0" sz="1400" spc="-15">
                <a:latin typeface="Cambria Math"/>
                <a:cs typeface="Cambria Math"/>
              </a:rPr>
              <a:t>𝜋</a:t>
            </a:r>
            <a:r>
              <a:rPr dirty="0" smtClean="0" baseline="1984" sz="2100" spc="-15">
                <a:latin typeface="Cambria Math"/>
                <a:cs typeface="Cambria Math"/>
              </a:rPr>
              <a:t>(</a:t>
            </a:r>
            <a:r>
              <a:rPr dirty="0" smtClean="0" sz="1400" spc="-15">
                <a:latin typeface="Cambria Math"/>
                <a:cs typeface="Cambria Math"/>
              </a:rPr>
              <a:t>0</a:t>
            </a:r>
            <a:r>
              <a:rPr dirty="0" smtClean="0" sz="1400" spc="-5">
                <a:latin typeface="Cambria Math"/>
                <a:cs typeface="Cambria Math"/>
              </a:rPr>
              <a:t>.</a:t>
            </a:r>
            <a:r>
              <a:rPr dirty="0" smtClean="0" sz="1400" spc="-15">
                <a:latin typeface="Cambria Math"/>
                <a:cs typeface="Cambria Math"/>
              </a:rPr>
              <a:t>0</a:t>
            </a:r>
            <a:r>
              <a:rPr dirty="0" smtClean="0" sz="1400" spc="-10">
                <a:latin typeface="Cambria Math"/>
                <a:cs typeface="Cambria Math"/>
              </a:rPr>
              <a:t>1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𝜇</a:t>
            </a:r>
            <a:r>
              <a:rPr dirty="0" smtClean="0" sz="1400" spc="-15">
                <a:latin typeface="Cambria Math"/>
                <a:cs typeface="Cambria Math"/>
              </a:rPr>
              <a:t>F</a:t>
            </a:r>
            <a:r>
              <a:rPr dirty="0" smtClean="0" baseline="1984" sz="2100" spc="-15">
                <a:latin typeface="Cambria Math"/>
                <a:cs typeface="Cambria Math"/>
              </a:rPr>
              <a:t>)</a:t>
            </a:r>
            <a:r>
              <a:rPr dirty="0" smtClean="0" baseline="1984" sz="2100" spc="-112">
                <a:latin typeface="Cambria Math"/>
                <a:cs typeface="Cambria Math"/>
              </a:rPr>
              <a:t> </a:t>
            </a:r>
            <a:r>
              <a:rPr dirty="0" smtClean="0" baseline="39682" sz="2100" spc="217">
                <a:latin typeface="Cambria Math"/>
                <a:cs typeface="Cambria Math"/>
              </a:rPr>
              <a:t>√</a:t>
            </a:r>
            <a:r>
              <a:rPr dirty="0" smtClean="0" baseline="39682" sz="2100" spc="217">
                <a:latin typeface="Cambria Math"/>
                <a:cs typeface="Cambria Math"/>
              </a:rPr>
              <a:t> </a:t>
            </a:r>
            <a:r>
              <a:rPr dirty="0" smtClean="0" baseline="39682" sz="2100" spc="-60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6</a:t>
            </a:r>
            <a:r>
              <a:rPr dirty="0" smtClean="0" sz="1400" spc="-10">
                <a:latin typeface="Cambria Math"/>
                <a:cs typeface="Cambria Math"/>
              </a:rPr>
              <a:t>8</a:t>
            </a:r>
            <a:r>
              <a:rPr dirty="0" smtClean="0" sz="1400" spc="-10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k</a:t>
            </a:r>
            <a:r>
              <a:rPr dirty="0" smtClean="0" sz="1400" spc="-15">
                <a:latin typeface="Cambria Math"/>
                <a:cs typeface="Cambria Math"/>
              </a:rPr>
              <a:t>Ω</a:t>
            </a:r>
            <a:r>
              <a:rPr dirty="0" smtClean="0" baseline="1984" sz="2100" spc="-7">
                <a:latin typeface="Cambria Math"/>
                <a:cs typeface="Cambria Math"/>
              </a:rPr>
              <a:t>)</a:t>
            </a:r>
            <a:r>
              <a:rPr dirty="0" smtClean="0" baseline="1984" sz="2100" spc="-15">
                <a:latin typeface="Cambria Math"/>
                <a:cs typeface="Cambria Math"/>
              </a:rPr>
              <a:t>(</a:t>
            </a:r>
            <a:r>
              <a:rPr dirty="0" smtClean="0" sz="1400" spc="-15">
                <a:latin typeface="Cambria Math"/>
                <a:cs typeface="Cambria Math"/>
              </a:rPr>
              <a:t>18</a:t>
            </a:r>
            <a:r>
              <a:rPr dirty="0" smtClean="0" sz="1400" spc="-10">
                <a:latin typeface="Cambria Math"/>
                <a:cs typeface="Cambria Math"/>
              </a:rPr>
              <a:t>0</a:t>
            </a:r>
            <a:r>
              <a:rPr dirty="0" smtClean="0" sz="1400" spc="-10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k</a:t>
            </a:r>
            <a:r>
              <a:rPr dirty="0" smtClean="0" sz="1400" spc="-15">
                <a:latin typeface="Cambria Math"/>
                <a:cs typeface="Cambria Math"/>
              </a:rPr>
              <a:t>Ω</a:t>
            </a:r>
            <a:r>
              <a:rPr dirty="0" smtClean="0" baseline="1984" sz="2100" spc="-15">
                <a:latin typeface="Cambria Math"/>
                <a:cs typeface="Cambria Math"/>
              </a:rPr>
              <a:t>)(</a:t>
            </a:r>
            <a:r>
              <a:rPr dirty="0" smtClean="0" sz="1400" spc="-15">
                <a:latin typeface="Cambria Math"/>
                <a:cs typeface="Cambria Math"/>
              </a:rPr>
              <a:t>2</a:t>
            </a:r>
            <a:r>
              <a:rPr dirty="0" smtClean="0" sz="1400" spc="-10">
                <a:latin typeface="Cambria Math"/>
                <a:cs typeface="Cambria Math"/>
              </a:rPr>
              <a:t>.7</a:t>
            </a:r>
            <a:r>
              <a:rPr dirty="0" smtClean="0" sz="1400" spc="-10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k</a:t>
            </a:r>
            <a:r>
              <a:rPr dirty="0" smtClean="0" sz="1400" spc="-15">
                <a:latin typeface="Cambria Math"/>
                <a:cs typeface="Cambria Math"/>
              </a:rPr>
              <a:t>Ω</a:t>
            </a:r>
            <a:r>
              <a:rPr dirty="0" smtClean="0" baseline="1984" sz="2100" spc="-15">
                <a:latin typeface="Cambria Math"/>
                <a:cs typeface="Cambria Math"/>
              </a:rPr>
              <a:t>)</a:t>
            </a:r>
            <a:endParaRPr baseline="1984" sz="2100">
              <a:latin typeface="Cambria Math"/>
              <a:cs typeface="Cambria Math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236980" y="6414008"/>
            <a:ext cx="2238375" cy="224154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  <a:tabLst>
                <a:tab pos="1076325" algn="l"/>
              </a:tabLst>
            </a:pPr>
            <a:r>
              <a:rPr dirty="0" smtClean="0" sz="1400" spc="-10">
                <a:latin typeface="Cambria Math"/>
                <a:cs typeface="Cambria Math"/>
              </a:rPr>
              <a:t>1</a:t>
            </a:r>
            <a:r>
              <a:rPr dirty="0" smtClean="0" sz="1400" spc="-10">
                <a:latin typeface="Cambria Math"/>
                <a:cs typeface="Cambria Math"/>
              </a:rPr>
              <a:t>	</a:t>
            </a:r>
            <a:r>
              <a:rPr dirty="0" smtClean="0" sz="1400" spc="-15">
                <a:latin typeface="Cambria Math"/>
                <a:cs typeface="Cambria Math"/>
              </a:rPr>
              <a:t>6</a:t>
            </a:r>
            <a:r>
              <a:rPr dirty="0" smtClean="0" sz="1400" spc="-10">
                <a:latin typeface="Cambria Math"/>
                <a:cs typeface="Cambria Math"/>
              </a:rPr>
              <a:t>8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k</a:t>
            </a:r>
            <a:r>
              <a:rPr dirty="0" smtClean="0" sz="1400" spc="-10">
                <a:latin typeface="Cambria Math"/>
                <a:cs typeface="Cambria Math"/>
              </a:rPr>
              <a:t>Ω</a:t>
            </a:r>
            <a:r>
              <a:rPr dirty="0" smtClean="0" sz="1400" spc="-10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+</a:t>
            </a:r>
            <a:r>
              <a:rPr dirty="0" smtClean="0" sz="1400" spc="-15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2</a:t>
            </a:r>
            <a:r>
              <a:rPr dirty="0" smtClean="0" sz="1400" spc="-10">
                <a:latin typeface="Cambria Math"/>
                <a:cs typeface="Cambria Math"/>
              </a:rPr>
              <a:t>.7</a:t>
            </a:r>
            <a:r>
              <a:rPr dirty="0" smtClean="0" sz="1400" spc="-5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k</a:t>
            </a:r>
            <a:r>
              <a:rPr dirty="0" smtClean="0" sz="1400" spc="-10">
                <a:latin typeface="Cambria Math"/>
                <a:cs typeface="Cambria Math"/>
              </a:rPr>
              <a:t>Ω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911604" y="6660895"/>
            <a:ext cx="99695" cy="224154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 spc="-10">
                <a:latin typeface="Cambria Math"/>
                <a:cs typeface="Cambria Math"/>
              </a:rPr>
              <a:t>(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924304" y="6676008"/>
            <a:ext cx="1927860" cy="0"/>
          </a:xfrm>
          <a:custGeom>
            <a:avLst/>
            <a:gdLst/>
            <a:ahLst/>
            <a:cxnLst/>
            <a:rect l="l" t="t" r="r" b="b"/>
            <a:pathLst>
              <a:path w="1927860" h="0">
                <a:moveTo>
                  <a:pt x="0" y="0"/>
                </a:moveTo>
                <a:lnTo>
                  <a:pt x="192786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" name="object 19"/>
          <p:cNvSpPr/>
          <p:nvPr/>
        </p:nvSpPr>
        <p:spPr>
          <a:xfrm>
            <a:off x="1924304" y="6371209"/>
            <a:ext cx="1927860" cy="0"/>
          </a:xfrm>
          <a:custGeom>
            <a:avLst/>
            <a:gdLst/>
            <a:ahLst/>
            <a:cxnLst/>
            <a:rect l="l" t="t" r="r" b="b"/>
            <a:pathLst>
              <a:path w="1927860" h="0">
                <a:moveTo>
                  <a:pt x="0" y="0"/>
                </a:moveTo>
                <a:lnTo>
                  <a:pt x="192786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0" name="object 20"/>
          <p:cNvSpPr/>
          <p:nvPr/>
        </p:nvSpPr>
        <p:spPr>
          <a:xfrm>
            <a:off x="3775964" y="8988170"/>
            <a:ext cx="98298" cy="0"/>
          </a:xfrm>
          <a:custGeom>
            <a:avLst/>
            <a:gdLst/>
            <a:ahLst/>
            <a:cxnLst/>
            <a:rect l="l" t="t" r="r" b="b"/>
            <a:pathLst>
              <a:path w="98298" h="0">
                <a:moveTo>
                  <a:pt x="0" y="0"/>
                </a:moveTo>
                <a:lnTo>
                  <a:pt x="98298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1" name="object 21"/>
          <p:cNvSpPr txBox="1"/>
          <p:nvPr/>
        </p:nvSpPr>
        <p:spPr>
          <a:xfrm>
            <a:off x="444500" y="6979411"/>
            <a:ext cx="6882130" cy="199834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 spc="-240">
                <a:latin typeface="Cambria Math"/>
                <a:cs typeface="Cambria Math"/>
              </a:rPr>
              <a:t>�</a:t>
            </a:r>
            <a:r>
              <a:rPr dirty="0" smtClean="0" baseline="-16666" sz="1500" spc="30">
                <a:latin typeface="Cambria Math"/>
                <a:cs typeface="Cambria Math"/>
              </a:rPr>
              <a:t>0</a:t>
            </a:r>
            <a:r>
              <a:rPr dirty="0" smtClean="0" baseline="-16666" sz="1500" spc="30">
                <a:latin typeface="Cambria Math"/>
                <a:cs typeface="Cambria Math"/>
              </a:rPr>
              <a:t> </a:t>
            </a:r>
            <a:r>
              <a:rPr dirty="0" smtClean="0" baseline="-16666" sz="1500" spc="15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73</a:t>
            </a:r>
            <a:r>
              <a:rPr dirty="0" smtClean="0" sz="1400" spc="-10">
                <a:latin typeface="Cambria Math"/>
                <a:cs typeface="Cambria Math"/>
              </a:rPr>
              <a:t>6</a:t>
            </a:r>
            <a:r>
              <a:rPr dirty="0" smtClean="0" sz="1400" spc="-10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Hz</a:t>
            </a:r>
            <a:endParaRPr sz="1400">
              <a:latin typeface="Cambria Math"/>
              <a:cs typeface="Cambria Math"/>
            </a:endParaRPr>
          </a:p>
          <a:p>
            <a:pPr marL="12700">
              <a:lnSpc>
                <a:spcPct val="100000"/>
              </a:lnSpc>
              <a:spcBef>
                <a:spcPts val="200"/>
              </a:spcBef>
            </a:pPr>
            <a:r>
              <a:rPr dirty="0" smtClean="0" sz="14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30">
                <a:latin typeface="Cambria Math"/>
                <a:cs typeface="Cambria Math"/>
              </a:rPr>
              <a:t>0</a:t>
            </a:r>
            <a:r>
              <a:rPr dirty="0" smtClean="0" baseline="-16666" sz="1500" spc="30">
                <a:latin typeface="Cambria Math"/>
                <a:cs typeface="Cambria Math"/>
              </a:rPr>
              <a:t> </a:t>
            </a:r>
            <a:r>
              <a:rPr dirty="0" smtClean="0" baseline="-16666" sz="1500" spc="7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-45">
                <a:latin typeface="Cambria Math"/>
                <a:cs typeface="Cambria Math"/>
              </a:rPr>
              <a:t>�</a:t>
            </a:r>
            <a:r>
              <a:rPr dirty="0" smtClean="0" baseline="-16666" sz="1500" spc="120">
                <a:latin typeface="Cambria Math"/>
                <a:cs typeface="Cambria Math"/>
              </a:rPr>
              <a:t>2</a:t>
            </a:r>
            <a:r>
              <a:rPr dirty="0" smtClean="0" baseline="1984" sz="2100" spc="-22">
                <a:latin typeface="Cambria Math"/>
                <a:cs typeface="Cambria Math"/>
              </a:rPr>
              <a:t>⁄</a:t>
            </a:r>
            <a:r>
              <a:rPr dirty="0" smtClean="0" sz="1400" spc="-10">
                <a:latin typeface="Cambria Math"/>
                <a:cs typeface="Cambria Math"/>
              </a:rPr>
              <a:t>(</a:t>
            </a:r>
            <a:r>
              <a:rPr dirty="0" smtClean="0" sz="1400" spc="-15">
                <a:latin typeface="Cambria Math"/>
                <a:cs typeface="Cambria Math"/>
              </a:rPr>
              <a:t>2</a:t>
            </a:r>
            <a:r>
              <a:rPr dirty="0" smtClean="0" sz="1400" spc="-70">
                <a:latin typeface="Cambria Math"/>
                <a:cs typeface="Cambria Math"/>
              </a:rPr>
              <a:t>�</a:t>
            </a:r>
            <a:r>
              <a:rPr dirty="0" smtClean="0" baseline="-16666" sz="1500" spc="120">
                <a:latin typeface="Cambria Math"/>
                <a:cs typeface="Cambria Math"/>
              </a:rPr>
              <a:t>1</a:t>
            </a:r>
            <a:r>
              <a:rPr dirty="0" smtClean="0" sz="1400" spc="-10">
                <a:latin typeface="Cambria Math"/>
                <a:cs typeface="Cambria Math"/>
              </a:rPr>
              <a:t>)</a:t>
            </a:r>
            <a:r>
              <a:rPr dirty="0" smtClean="0" sz="1400" spc="75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18</a:t>
            </a:r>
            <a:r>
              <a:rPr dirty="0" smtClean="0" sz="1400" spc="-10">
                <a:latin typeface="Cambria Math"/>
                <a:cs typeface="Cambria Math"/>
              </a:rPr>
              <a:t>0</a:t>
            </a:r>
            <a:r>
              <a:rPr dirty="0" smtClean="0" sz="1400" spc="-10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k</a:t>
            </a:r>
            <a:r>
              <a:rPr dirty="0" smtClean="0" sz="1400" spc="-10">
                <a:latin typeface="Cambria Math"/>
                <a:cs typeface="Cambria Math"/>
              </a:rPr>
              <a:t>Ω</a:t>
            </a:r>
            <a:r>
              <a:rPr dirty="0" smtClean="0" baseline="1984" sz="2100" spc="-22">
                <a:latin typeface="Cambria Math"/>
                <a:cs typeface="Cambria Math"/>
              </a:rPr>
              <a:t>⁄</a:t>
            </a:r>
            <a:r>
              <a:rPr dirty="0" smtClean="0" sz="1400" spc="-10">
                <a:latin typeface="Cambria Math"/>
                <a:cs typeface="Cambria Math"/>
              </a:rPr>
              <a:t>(</a:t>
            </a:r>
            <a:r>
              <a:rPr dirty="0" smtClean="0" sz="1400" spc="-15">
                <a:latin typeface="Cambria Math"/>
                <a:cs typeface="Cambria Math"/>
              </a:rPr>
              <a:t>2</a:t>
            </a:r>
            <a:r>
              <a:rPr dirty="0" smtClean="0" baseline="1984" sz="2100" spc="-15">
                <a:latin typeface="Cambria Math"/>
                <a:cs typeface="Cambria Math"/>
              </a:rPr>
              <a:t>(</a:t>
            </a:r>
            <a:r>
              <a:rPr dirty="0" smtClean="0" sz="1400" spc="-15">
                <a:latin typeface="Cambria Math"/>
                <a:cs typeface="Cambria Math"/>
              </a:rPr>
              <a:t>6</a:t>
            </a:r>
            <a:r>
              <a:rPr dirty="0" smtClean="0" sz="1400" spc="-10">
                <a:latin typeface="Cambria Math"/>
                <a:cs typeface="Cambria Math"/>
              </a:rPr>
              <a:t>8</a:t>
            </a:r>
            <a:r>
              <a:rPr dirty="0" smtClean="0" sz="1400" spc="-10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k</a:t>
            </a:r>
            <a:r>
              <a:rPr dirty="0" smtClean="0" sz="1400" spc="-15">
                <a:latin typeface="Cambria Math"/>
                <a:cs typeface="Cambria Math"/>
              </a:rPr>
              <a:t>Ω</a:t>
            </a:r>
            <a:r>
              <a:rPr dirty="0" smtClean="0" baseline="1984" sz="2100" spc="-7">
                <a:latin typeface="Cambria Math"/>
                <a:cs typeface="Cambria Math"/>
              </a:rPr>
              <a:t>)</a:t>
            </a:r>
            <a:r>
              <a:rPr dirty="0" smtClean="0" sz="1400" spc="-10">
                <a:latin typeface="Cambria Math"/>
                <a:cs typeface="Cambria Math"/>
              </a:rPr>
              <a:t>)</a:t>
            </a:r>
            <a:r>
              <a:rPr dirty="0" smtClean="0" sz="1400" spc="75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1</a:t>
            </a:r>
            <a:r>
              <a:rPr dirty="0" smtClean="0" sz="1400" spc="-5">
                <a:latin typeface="Cambria Math"/>
                <a:cs typeface="Cambria Math"/>
              </a:rPr>
              <a:t>.</a:t>
            </a:r>
            <a:r>
              <a:rPr dirty="0" smtClean="0" sz="1400" spc="-15">
                <a:latin typeface="Cambria Math"/>
                <a:cs typeface="Cambria Math"/>
              </a:rPr>
              <a:t>32</a:t>
            </a:r>
            <a:endParaRPr sz="1400">
              <a:latin typeface="Cambria Math"/>
              <a:cs typeface="Cambria Math"/>
            </a:endParaRPr>
          </a:p>
          <a:p>
            <a:pPr marL="12700">
              <a:lnSpc>
                <a:spcPct val="100000"/>
              </a:lnSpc>
              <a:spcBef>
                <a:spcPts val="210"/>
              </a:spcBef>
            </a:pPr>
            <a:r>
              <a:rPr dirty="0" smtClean="0" sz="1400" spc="-15">
                <a:latin typeface="Cambria Math"/>
                <a:cs typeface="Cambria Math"/>
              </a:rPr>
              <a:t>�</a:t>
            </a:r>
            <a:r>
              <a:rPr dirty="0" smtClean="0" sz="1400" spc="120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=</a:t>
            </a:r>
            <a:r>
              <a:rPr dirty="0" smtClean="0" sz="1400" spc="85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𝜋</a:t>
            </a:r>
            <a:r>
              <a:rPr dirty="0" smtClean="0" sz="1400" spc="-240">
                <a:latin typeface="Cambria Math"/>
                <a:cs typeface="Cambria Math"/>
              </a:rPr>
              <a:t>�</a:t>
            </a:r>
            <a:r>
              <a:rPr dirty="0" smtClean="0" baseline="-16666" sz="1500" spc="120">
                <a:latin typeface="Cambria Math"/>
                <a:cs typeface="Cambria Math"/>
              </a:rPr>
              <a:t>0</a:t>
            </a:r>
            <a:r>
              <a:rPr dirty="0" smtClean="0" sz="1400" spc="40">
                <a:latin typeface="Cambria Math"/>
                <a:cs typeface="Cambria Math"/>
              </a:rPr>
              <a:t>�</a:t>
            </a:r>
            <a:r>
              <a:rPr dirty="0" smtClean="0" sz="1400" spc="-45">
                <a:latin typeface="Cambria Math"/>
                <a:cs typeface="Cambria Math"/>
              </a:rPr>
              <a:t>�</a:t>
            </a:r>
            <a:r>
              <a:rPr dirty="0" smtClean="0" baseline="-16666" sz="1500" spc="30">
                <a:latin typeface="Cambria Math"/>
                <a:cs typeface="Cambria Math"/>
              </a:rPr>
              <a:t>2</a:t>
            </a:r>
            <a:r>
              <a:rPr dirty="0" smtClean="0" baseline="-16666" sz="1500" spc="30">
                <a:latin typeface="Cambria Math"/>
                <a:cs typeface="Cambria Math"/>
              </a:rPr>
              <a:t> </a:t>
            </a:r>
            <a:r>
              <a:rPr dirty="0" smtClean="0" baseline="-16666" sz="1500" spc="15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𝜋</a:t>
            </a:r>
            <a:r>
              <a:rPr dirty="0" smtClean="0" baseline="1984" sz="2100" spc="-15">
                <a:latin typeface="Cambria Math"/>
                <a:cs typeface="Cambria Math"/>
              </a:rPr>
              <a:t>(</a:t>
            </a:r>
            <a:r>
              <a:rPr dirty="0" smtClean="0" sz="1400" spc="-15">
                <a:latin typeface="Cambria Math"/>
                <a:cs typeface="Cambria Math"/>
              </a:rPr>
              <a:t>73</a:t>
            </a:r>
            <a:r>
              <a:rPr dirty="0" smtClean="0" sz="1400" spc="-10">
                <a:latin typeface="Cambria Math"/>
                <a:cs typeface="Cambria Math"/>
              </a:rPr>
              <a:t>6</a:t>
            </a:r>
            <a:r>
              <a:rPr dirty="0" smtClean="0" sz="1400" spc="-10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H</a:t>
            </a:r>
            <a:r>
              <a:rPr dirty="0" smtClean="0" sz="1400" spc="-10">
                <a:latin typeface="Cambria Math"/>
                <a:cs typeface="Cambria Math"/>
              </a:rPr>
              <a:t>z</a:t>
            </a:r>
            <a:r>
              <a:rPr dirty="0" smtClean="0" baseline="1984" sz="2100" spc="-15">
                <a:latin typeface="Cambria Math"/>
                <a:cs typeface="Cambria Math"/>
              </a:rPr>
              <a:t>)(</a:t>
            </a:r>
            <a:r>
              <a:rPr dirty="0" smtClean="0" sz="1400" spc="-15">
                <a:latin typeface="Cambria Math"/>
                <a:cs typeface="Cambria Math"/>
              </a:rPr>
              <a:t>0</a:t>
            </a:r>
            <a:r>
              <a:rPr dirty="0" smtClean="0" sz="1400" spc="-5">
                <a:latin typeface="Cambria Math"/>
                <a:cs typeface="Cambria Math"/>
              </a:rPr>
              <a:t>.</a:t>
            </a:r>
            <a:r>
              <a:rPr dirty="0" smtClean="0" sz="1400" spc="-15">
                <a:latin typeface="Cambria Math"/>
                <a:cs typeface="Cambria Math"/>
              </a:rPr>
              <a:t>0</a:t>
            </a:r>
            <a:r>
              <a:rPr dirty="0" smtClean="0" sz="1400" spc="-10">
                <a:latin typeface="Cambria Math"/>
                <a:cs typeface="Cambria Math"/>
              </a:rPr>
              <a:t>1</a:t>
            </a:r>
            <a:r>
              <a:rPr dirty="0" smtClean="0" sz="1400" spc="-10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𝜇</a:t>
            </a:r>
            <a:r>
              <a:rPr dirty="0" smtClean="0" sz="1400" spc="-15">
                <a:latin typeface="Cambria Math"/>
                <a:cs typeface="Cambria Math"/>
              </a:rPr>
              <a:t>F</a:t>
            </a:r>
            <a:r>
              <a:rPr dirty="0" smtClean="0" baseline="1984" sz="2100" spc="-15">
                <a:latin typeface="Cambria Math"/>
                <a:cs typeface="Cambria Math"/>
              </a:rPr>
              <a:t>)(</a:t>
            </a:r>
            <a:r>
              <a:rPr dirty="0" smtClean="0" sz="1400" spc="-15">
                <a:latin typeface="Cambria Math"/>
                <a:cs typeface="Cambria Math"/>
              </a:rPr>
              <a:t>18</a:t>
            </a:r>
            <a:r>
              <a:rPr dirty="0" smtClean="0" sz="1400" spc="-10">
                <a:latin typeface="Cambria Math"/>
                <a:cs typeface="Cambria Math"/>
              </a:rPr>
              <a:t>0</a:t>
            </a:r>
            <a:r>
              <a:rPr dirty="0" smtClean="0" sz="1400" spc="-10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k</a:t>
            </a:r>
            <a:r>
              <a:rPr dirty="0" smtClean="0" sz="1400" spc="-15">
                <a:latin typeface="Cambria Math"/>
                <a:cs typeface="Cambria Math"/>
              </a:rPr>
              <a:t>Ω</a:t>
            </a:r>
            <a:r>
              <a:rPr dirty="0" smtClean="0" baseline="1984" sz="2100" spc="-15">
                <a:latin typeface="Cambria Math"/>
                <a:cs typeface="Cambria Math"/>
              </a:rPr>
              <a:t>)</a:t>
            </a:r>
            <a:r>
              <a:rPr dirty="0" smtClean="0" baseline="1984" sz="2100" spc="120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4</a:t>
            </a:r>
            <a:r>
              <a:rPr dirty="0" smtClean="0" sz="1400" spc="-5">
                <a:latin typeface="Cambria Math"/>
                <a:cs typeface="Cambria Math"/>
              </a:rPr>
              <a:t>.</a:t>
            </a:r>
            <a:r>
              <a:rPr dirty="0" smtClean="0" sz="1400" spc="-15">
                <a:latin typeface="Cambria Math"/>
                <a:cs typeface="Cambria Math"/>
              </a:rPr>
              <a:t>16</a:t>
            </a:r>
            <a:endParaRPr sz="1400">
              <a:latin typeface="Cambria Math"/>
              <a:cs typeface="Cambria Math"/>
            </a:endParaRPr>
          </a:p>
          <a:p>
            <a:pPr marL="12700">
              <a:lnSpc>
                <a:spcPct val="100000"/>
              </a:lnSpc>
              <a:spcBef>
                <a:spcPts val="209"/>
              </a:spcBef>
            </a:pPr>
            <a:r>
              <a:rPr dirty="0" smtClean="0" sz="1400" spc="-15">
                <a:latin typeface="Cambria Math"/>
                <a:cs typeface="Cambria Math"/>
              </a:rPr>
              <a:t>��</a:t>
            </a:r>
            <a:r>
              <a:rPr dirty="0" smtClean="0" sz="1400" spc="135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-240">
                <a:latin typeface="Cambria Math"/>
                <a:cs typeface="Cambria Math"/>
              </a:rPr>
              <a:t>�</a:t>
            </a:r>
            <a:r>
              <a:rPr dirty="0" smtClean="0" baseline="-16666" sz="1500" spc="120">
                <a:latin typeface="Cambria Math"/>
                <a:cs typeface="Cambria Math"/>
              </a:rPr>
              <a:t>0</a:t>
            </a:r>
            <a:r>
              <a:rPr dirty="0" smtClean="0" baseline="1984" sz="2100" spc="-22">
                <a:latin typeface="Cambria Math"/>
                <a:cs typeface="Cambria Math"/>
              </a:rPr>
              <a:t>⁄</a:t>
            </a:r>
            <a:r>
              <a:rPr dirty="0" smtClean="0" sz="1400" spc="-15">
                <a:latin typeface="Cambria Math"/>
                <a:cs typeface="Cambria Math"/>
              </a:rPr>
              <a:t>�</a:t>
            </a:r>
            <a:r>
              <a:rPr dirty="0" smtClean="0" sz="1400" spc="120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=</a:t>
            </a:r>
            <a:r>
              <a:rPr dirty="0" smtClean="0" sz="1400" spc="85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73</a:t>
            </a:r>
            <a:r>
              <a:rPr dirty="0" smtClean="0" sz="1400" spc="-10">
                <a:latin typeface="Cambria Math"/>
                <a:cs typeface="Cambria Math"/>
              </a:rPr>
              <a:t>6</a:t>
            </a:r>
            <a:r>
              <a:rPr dirty="0" smtClean="0" sz="1400" spc="-5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H</a:t>
            </a:r>
            <a:r>
              <a:rPr dirty="0" smtClean="0" sz="1400" spc="-5">
                <a:latin typeface="Cambria Math"/>
                <a:cs typeface="Cambria Math"/>
              </a:rPr>
              <a:t>z</a:t>
            </a:r>
            <a:r>
              <a:rPr dirty="0" smtClean="0" baseline="1984" sz="2100" spc="-22">
                <a:latin typeface="Cambria Math"/>
                <a:cs typeface="Cambria Math"/>
              </a:rPr>
              <a:t>⁄</a:t>
            </a:r>
            <a:r>
              <a:rPr dirty="0" smtClean="0" sz="1400" spc="-15">
                <a:latin typeface="Cambria Math"/>
                <a:cs typeface="Cambria Math"/>
              </a:rPr>
              <a:t>4</a:t>
            </a:r>
            <a:r>
              <a:rPr dirty="0" smtClean="0" sz="1400" spc="-5">
                <a:latin typeface="Cambria Math"/>
                <a:cs typeface="Cambria Math"/>
              </a:rPr>
              <a:t>.</a:t>
            </a:r>
            <a:r>
              <a:rPr dirty="0" smtClean="0" sz="1400" spc="-15">
                <a:latin typeface="Cambria Math"/>
                <a:cs typeface="Cambria Math"/>
              </a:rPr>
              <a:t>1</a:t>
            </a:r>
            <a:r>
              <a:rPr dirty="0" smtClean="0" sz="1400" spc="-10">
                <a:latin typeface="Cambria Math"/>
                <a:cs typeface="Cambria Math"/>
              </a:rPr>
              <a:t>6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17</a:t>
            </a:r>
            <a:r>
              <a:rPr dirty="0" smtClean="0" sz="1400" spc="-10">
                <a:latin typeface="Cambria Math"/>
                <a:cs typeface="Cambria Math"/>
              </a:rPr>
              <a:t>7</a:t>
            </a:r>
            <a:r>
              <a:rPr dirty="0" smtClean="0" sz="1400" spc="-10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Hz</a:t>
            </a:r>
            <a:endParaRPr sz="1400">
              <a:latin typeface="Cambria Math"/>
              <a:cs typeface="Cambria Math"/>
            </a:endParaRPr>
          </a:p>
          <a:p>
            <a:pPr>
              <a:lnSpc>
                <a:spcPts val="800"/>
              </a:lnSpc>
              <a:spcBef>
                <a:spcPts val="4"/>
              </a:spcBef>
            </a:pPr>
            <a:endParaRPr sz="800"/>
          </a:p>
          <a:p>
            <a:pPr marL="239395" marR="12700" indent="-227329">
              <a:lnSpc>
                <a:spcPct val="110000"/>
              </a:lnSpc>
              <a:buFont typeface="Wingdings"/>
              <a:buChar char=""/>
              <a:tabLst>
                <a:tab pos="239395" algn="l"/>
              </a:tabLst>
            </a:pPr>
            <a:r>
              <a:rPr dirty="0" smtClean="0" sz="1400" spc="-10" b="1">
                <a:latin typeface="Times New Roman"/>
                <a:cs typeface="Times New Roman"/>
              </a:rPr>
              <a:t>Stat</a:t>
            </a:r>
            <a:r>
              <a:rPr dirty="0" smtClean="0" sz="1400" spc="-15" b="1">
                <a:latin typeface="Times New Roman"/>
                <a:cs typeface="Times New Roman"/>
              </a:rPr>
              <a:t>e</a:t>
            </a:r>
            <a:r>
              <a:rPr dirty="0" smtClean="0" sz="1400" spc="-10" b="1">
                <a:latin typeface="Times New Roman"/>
                <a:cs typeface="Times New Roman"/>
              </a:rPr>
              <a:t>-Variable</a:t>
            </a:r>
            <a:r>
              <a:rPr dirty="0" smtClean="0" sz="1400" spc="-10" b="1">
                <a:latin typeface="Times New Roman"/>
                <a:cs typeface="Times New Roman"/>
              </a:rPr>
              <a:t> </a:t>
            </a:r>
            <a:r>
              <a:rPr dirty="0" smtClean="0" sz="1400" spc="-10" b="1">
                <a:latin typeface="Times New Roman"/>
                <a:cs typeface="Times New Roman"/>
              </a:rPr>
              <a:t>Filter:</a:t>
            </a:r>
            <a:r>
              <a:rPr dirty="0" smtClean="0" sz="1400" spc="-10" b="1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The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5">
                <a:latin typeface="Times New Roman"/>
                <a:cs typeface="Times New Roman"/>
              </a:rPr>
              <a:t>at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-variable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or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un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versal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active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b</a:t>
            </a:r>
            <a:r>
              <a:rPr dirty="0" smtClean="0" sz="1400" spc="-10">
                <a:latin typeface="Times New Roman"/>
                <a:cs typeface="Times New Roman"/>
              </a:rPr>
              <a:t>an</a:t>
            </a:r>
            <a:r>
              <a:rPr dirty="0" smtClean="0" sz="1400" spc="-5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-pass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filter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uses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sum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-10">
                <a:latin typeface="Times New Roman"/>
                <a:cs typeface="Times New Roman"/>
              </a:rPr>
              <a:t>ing</a:t>
            </a:r>
            <a:r>
              <a:rPr dirty="0" smtClean="0" sz="1400" spc="-5">
                <a:latin typeface="Times New Roman"/>
                <a:cs typeface="Times New Roman"/>
              </a:rPr>
              <a:t> a</a:t>
            </a:r>
            <a:r>
              <a:rPr dirty="0" smtClean="0" sz="1400" spc="-20">
                <a:latin typeface="Times New Roman"/>
                <a:cs typeface="Times New Roman"/>
              </a:rPr>
              <a:t>m</a:t>
            </a:r>
            <a:r>
              <a:rPr dirty="0" smtClean="0" sz="1400" spc="-5">
                <a:latin typeface="Times New Roman"/>
                <a:cs typeface="Times New Roman"/>
              </a:rPr>
              <a:t>plifier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and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two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int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grators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shown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in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Figure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1</a:t>
            </a:r>
            <a:r>
              <a:rPr dirty="0" smtClean="0" sz="1400" spc="0">
                <a:latin typeface="Times New Roman"/>
                <a:cs typeface="Times New Roman"/>
              </a:rPr>
              <a:t>5</a:t>
            </a:r>
            <a:r>
              <a:rPr dirty="0" smtClean="0" sz="1400" spc="-10">
                <a:latin typeface="Times New Roman"/>
                <a:cs typeface="Times New Roman"/>
              </a:rPr>
              <a:t>-</a:t>
            </a:r>
            <a:r>
              <a:rPr dirty="0" smtClean="0" sz="1400" spc="-10">
                <a:latin typeface="Times New Roman"/>
                <a:cs typeface="Times New Roman"/>
              </a:rPr>
              <a:t>17.</a:t>
            </a:r>
            <a:endParaRPr sz="1400">
              <a:latin typeface="Times New Roman"/>
              <a:cs typeface="Times New Roman"/>
            </a:endParaRPr>
          </a:p>
          <a:p>
            <a:pPr marL="239395" indent="-227329">
              <a:lnSpc>
                <a:spcPct val="100000"/>
              </a:lnSpc>
              <a:spcBef>
                <a:spcPts val="204"/>
              </a:spcBef>
              <a:buFont typeface="Wingdings"/>
              <a:buChar char=""/>
              <a:tabLst>
                <a:tab pos="239395" algn="l"/>
              </a:tabLst>
            </a:pPr>
            <a:r>
              <a:rPr dirty="0" smtClean="0" sz="1400" spc="-10">
                <a:latin typeface="Times New Roman"/>
                <a:cs typeface="Times New Roman"/>
              </a:rPr>
              <a:t>The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�</a:t>
            </a:r>
            <a:r>
              <a:rPr dirty="0" smtClean="0" sz="1400" spc="85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is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set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by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the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feedback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resistors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45">
                <a:latin typeface="Cambria Math"/>
                <a:cs typeface="Cambria Math"/>
              </a:rPr>
              <a:t>�</a:t>
            </a:r>
            <a:r>
              <a:rPr dirty="0" smtClean="0" baseline="-16666" sz="1500" spc="30">
                <a:latin typeface="Cambria Math"/>
                <a:cs typeface="Cambria Math"/>
              </a:rPr>
              <a:t>5</a:t>
            </a:r>
            <a:r>
              <a:rPr dirty="0" smtClean="0" baseline="-16666" sz="1500" spc="30">
                <a:latin typeface="Cambria Math"/>
                <a:cs typeface="Cambria Math"/>
              </a:rPr>
              <a:t> </a:t>
            </a:r>
            <a:r>
              <a:rPr dirty="0" smtClean="0" baseline="-16666" sz="1500" spc="-52">
                <a:latin typeface="Cambria Math"/>
                <a:cs typeface="Cambria Math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and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45">
                <a:latin typeface="Cambria Math"/>
                <a:cs typeface="Cambria Math"/>
              </a:rPr>
              <a:t>�</a:t>
            </a:r>
            <a:r>
              <a:rPr dirty="0" smtClean="0" baseline="-16666" sz="1500" spc="30">
                <a:latin typeface="Cambria Math"/>
                <a:cs typeface="Cambria Math"/>
              </a:rPr>
              <a:t>6</a:t>
            </a:r>
            <a:r>
              <a:rPr dirty="0" smtClean="0" baseline="-16666" sz="1500" spc="30">
                <a:latin typeface="Cambria Math"/>
                <a:cs typeface="Cambria Math"/>
              </a:rPr>
              <a:t> </a:t>
            </a:r>
            <a:r>
              <a:rPr dirty="0" smtClean="0" baseline="-16666" sz="1500" spc="-44">
                <a:latin typeface="Cambria Math"/>
                <a:cs typeface="Cambria Math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accor</a:t>
            </a:r>
            <a:r>
              <a:rPr dirty="0" smtClean="0" sz="1400" spc="-5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ing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to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the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fol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owing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equation:</a:t>
            </a:r>
            <a:endParaRPr sz="1400">
              <a:latin typeface="Times New Roman"/>
              <a:cs typeface="Times New Roman"/>
            </a:endParaRPr>
          </a:p>
          <a:p>
            <a:pPr algn="ctr" marL="179705">
              <a:lnSpc>
                <a:spcPct val="100000"/>
              </a:lnSpc>
              <a:spcBef>
                <a:spcPts val="25"/>
              </a:spcBef>
            </a:pPr>
            <a:r>
              <a:rPr dirty="0" smtClean="0" sz="1400" spc="-10">
                <a:latin typeface="Cambria Math"/>
                <a:cs typeface="Cambria Math"/>
              </a:rPr>
              <a:t>1</a:t>
            </a:r>
            <a:r>
              <a:rPr dirty="0" smtClean="0" sz="1400" spc="-10">
                <a:latin typeface="Cambria Math"/>
                <a:cs typeface="Cambria Math"/>
              </a:rPr>
              <a:t>  </a:t>
            </a:r>
            <a:r>
              <a:rPr dirty="0" smtClean="0" sz="1400" spc="-5">
                <a:latin typeface="Cambria Math"/>
                <a:cs typeface="Cambria Math"/>
              </a:rPr>
              <a:t> </a:t>
            </a:r>
            <a:r>
              <a:rPr dirty="0" smtClean="0" sz="1400" spc="-45">
                <a:latin typeface="Cambria Math"/>
                <a:cs typeface="Cambria Math"/>
              </a:rPr>
              <a:t>�</a:t>
            </a:r>
            <a:r>
              <a:rPr dirty="0" smtClean="0" baseline="-16666" sz="1500" spc="30">
                <a:latin typeface="Cambria Math"/>
                <a:cs typeface="Cambria Math"/>
              </a:rPr>
              <a:t>5</a:t>
            </a:r>
            <a:endParaRPr baseline="-16666" sz="1500">
              <a:latin typeface="Cambria Math"/>
              <a:cs typeface="Cambria Math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3991609" y="8988170"/>
            <a:ext cx="191515" cy="0"/>
          </a:xfrm>
          <a:custGeom>
            <a:avLst/>
            <a:gdLst/>
            <a:ahLst/>
            <a:cxnLst/>
            <a:rect l="l" t="t" r="r" b="b"/>
            <a:pathLst>
              <a:path w="191515" h="0">
                <a:moveTo>
                  <a:pt x="0" y="0"/>
                </a:moveTo>
                <a:lnTo>
                  <a:pt x="191515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3" name="object 23"/>
          <p:cNvSpPr txBox="1"/>
          <p:nvPr/>
        </p:nvSpPr>
        <p:spPr>
          <a:xfrm>
            <a:off x="3405885" y="8861043"/>
            <a:ext cx="1188085" cy="224154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  <a:tabLst>
                <a:tab pos="497840" algn="l"/>
                <a:tab pos="816610" algn="l"/>
              </a:tabLst>
            </a:pPr>
            <a:r>
              <a:rPr dirty="0" smtClean="0" sz="1400" spc="-15">
                <a:latin typeface="Cambria Math"/>
                <a:cs typeface="Cambria Math"/>
              </a:rPr>
              <a:t>�</a:t>
            </a:r>
            <a:r>
              <a:rPr dirty="0" smtClean="0" sz="1400" spc="125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=</a:t>
            </a:r>
            <a:r>
              <a:rPr dirty="0" smtClean="0" sz="1400" spc="-15">
                <a:latin typeface="Cambria Math"/>
                <a:cs typeface="Cambria Math"/>
              </a:rPr>
              <a:t>	</a:t>
            </a:r>
            <a:r>
              <a:rPr dirty="0" smtClean="0" sz="1400" spc="100">
                <a:latin typeface="Cambria Math"/>
                <a:cs typeface="Cambria Math"/>
              </a:rPr>
              <a:t>(</a:t>
            </a:r>
            <a:r>
              <a:rPr dirty="0" smtClean="0" sz="1400" spc="100">
                <a:latin typeface="Cambria Math"/>
                <a:cs typeface="Cambria Math"/>
              </a:rPr>
              <a:t>	</a:t>
            </a:r>
            <a:r>
              <a:rPr dirty="0" smtClean="0" sz="1400" spc="-15">
                <a:latin typeface="Cambria Math"/>
                <a:cs typeface="Cambria Math"/>
              </a:rPr>
              <a:t>+</a:t>
            </a:r>
            <a:r>
              <a:rPr dirty="0" smtClean="0" sz="1400" spc="-15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1</a:t>
            </a:r>
            <a:r>
              <a:rPr dirty="0" smtClean="0" sz="1400" spc="100">
                <a:latin typeface="Cambria Math"/>
                <a:cs typeface="Cambria Math"/>
              </a:rPr>
              <a:t>)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763264" y="8980678"/>
            <a:ext cx="424815" cy="25146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 spc="-10">
                <a:latin typeface="Cambria Math"/>
                <a:cs typeface="Cambria Math"/>
              </a:rPr>
              <a:t>3</a:t>
            </a:r>
            <a:r>
              <a:rPr dirty="0" smtClean="0" sz="1400" spc="-10">
                <a:latin typeface="Cambria Math"/>
                <a:cs typeface="Cambria Math"/>
              </a:rPr>
              <a:t>  </a:t>
            </a:r>
            <a:r>
              <a:rPr dirty="0" smtClean="0" sz="1400" spc="-5">
                <a:latin typeface="Cambria Math"/>
                <a:cs typeface="Cambria Math"/>
              </a:rPr>
              <a:t> </a:t>
            </a:r>
            <a:r>
              <a:rPr dirty="0" smtClean="0" sz="1400" spc="-45">
                <a:latin typeface="Cambria Math"/>
                <a:cs typeface="Cambria Math"/>
              </a:rPr>
              <a:t>�</a:t>
            </a:r>
            <a:r>
              <a:rPr dirty="0" smtClean="0" baseline="-16666" sz="1500" spc="30">
                <a:latin typeface="Cambria Math"/>
                <a:cs typeface="Cambria Math"/>
              </a:rPr>
              <a:t>6</a:t>
            </a:r>
            <a:endParaRPr baseline="-16666" sz="1500">
              <a:latin typeface="Cambria Math"/>
              <a:cs typeface="Cambria Math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304800" y="307847"/>
            <a:ext cx="7163561" cy="0"/>
          </a:xfrm>
          <a:custGeom>
            <a:avLst/>
            <a:gdLst/>
            <a:ahLst/>
            <a:cxnLst/>
            <a:rect l="l" t="t" r="r" b="b"/>
            <a:pathLst>
              <a:path w="7163561" h="0">
                <a:moveTo>
                  <a:pt x="0" y="0"/>
                </a:moveTo>
                <a:lnTo>
                  <a:pt x="7163561" y="0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6" name="object 26"/>
          <p:cNvSpPr/>
          <p:nvPr/>
        </p:nvSpPr>
        <p:spPr>
          <a:xfrm>
            <a:off x="307847" y="310895"/>
            <a:ext cx="0" cy="9437370"/>
          </a:xfrm>
          <a:custGeom>
            <a:avLst/>
            <a:gdLst/>
            <a:ahLst/>
            <a:cxnLst/>
            <a:rect l="l" t="t" r="r" b="b"/>
            <a:pathLst>
              <a:path w="0" h="9437370">
                <a:moveTo>
                  <a:pt x="0" y="0"/>
                </a:moveTo>
                <a:lnTo>
                  <a:pt x="0" y="9437370"/>
                </a:lnTo>
              </a:path>
            </a:pathLst>
          </a:custGeom>
          <a:ln w="73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7" name="object 27"/>
          <p:cNvSpPr/>
          <p:nvPr/>
        </p:nvSpPr>
        <p:spPr>
          <a:xfrm>
            <a:off x="7465314" y="310895"/>
            <a:ext cx="0" cy="9437370"/>
          </a:xfrm>
          <a:custGeom>
            <a:avLst/>
            <a:gdLst/>
            <a:ahLst/>
            <a:cxnLst/>
            <a:rect l="l" t="t" r="r" b="b"/>
            <a:pathLst>
              <a:path w="0" h="9437370">
                <a:moveTo>
                  <a:pt x="0" y="0"/>
                </a:moveTo>
                <a:lnTo>
                  <a:pt x="0" y="9437370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8" name="object 28"/>
          <p:cNvSpPr/>
          <p:nvPr/>
        </p:nvSpPr>
        <p:spPr>
          <a:xfrm>
            <a:off x="304800" y="9751314"/>
            <a:ext cx="7163561" cy="0"/>
          </a:xfrm>
          <a:custGeom>
            <a:avLst/>
            <a:gdLst/>
            <a:ahLst/>
            <a:cxnLst/>
            <a:rect l="l" t="t" r="r" b="b"/>
            <a:pathLst>
              <a:path w="7163561" h="0">
                <a:moveTo>
                  <a:pt x="0" y="0"/>
                </a:moveTo>
                <a:lnTo>
                  <a:pt x="7163561" y="0"/>
                </a:lnTo>
              </a:path>
            </a:pathLst>
          </a:custGeom>
          <a:ln w="73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9" name="object 2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mtClean="0" sz="1100" spc="-10">
                <a:latin typeface="Calibri"/>
                <a:cs typeface="Calibri"/>
              </a:rPr>
              <a:t>11</a:t>
            </a:fld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80844" y="314706"/>
            <a:ext cx="5173980" cy="26990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2547366" y="3163061"/>
            <a:ext cx="4863083" cy="27355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609344" y="7460742"/>
            <a:ext cx="4834889" cy="23042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444500" y="1456181"/>
            <a:ext cx="2269490" cy="19494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200">
                <a:latin typeface="Times New Roman"/>
                <a:cs typeface="Times New Roman"/>
              </a:rPr>
              <a:t>FIG</a:t>
            </a:r>
            <a:r>
              <a:rPr dirty="0" smtClean="0" sz="1200" spc="-5">
                <a:latin typeface="Times New Roman"/>
                <a:cs typeface="Times New Roman"/>
              </a:rPr>
              <a:t>U</a:t>
            </a:r>
            <a:r>
              <a:rPr dirty="0" smtClean="0" sz="1200" spc="0">
                <a:latin typeface="Times New Roman"/>
                <a:cs typeface="Times New Roman"/>
              </a:rPr>
              <a:t>RE 15-17: St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te-</a:t>
            </a:r>
            <a:r>
              <a:rPr dirty="0" smtClean="0" sz="1200" spc="-10">
                <a:latin typeface="Times New Roman"/>
                <a:cs typeface="Times New Roman"/>
              </a:rPr>
              <a:t>v</a:t>
            </a:r>
            <a:r>
              <a:rPr dirty="0" smtClean="0" sz="1200" spc="0">
                <a:latin typeface="Times New Roman"/>
                <a:cs typeface="Times New Roman"/>
              </a:rPr>
              <a:t>aria</a:t>
            </a:r>
            <a:r>
              <a:rPr dirty="0" smtClean="0" sz="1200" spc="-5">
                <a:latin typeface="Times New Roman"/>
                <a:cs typeface="Times New Roman"/>
              </a:rPr>
              <a:t>b</a:t>
            </a:r>
            <a:r>
              <a:rPr dirty="0" smtClean="0" sz="1200" spc="0">
                <a:latin typeface="Times New Roman"/>
                <a:cs typeface="Times New Roman"/>
              </a:rPr>
              <a:t>le filter.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44500" y="2957352"/>
            <a:ext cx="6884034" cy="111569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 marR="12700">
              <a:lnSpc>
                <a:spcPct val="110700"/>
              </a:lnSpc>
            </a:pPr>
            <a:r>
              <a:rPr dirty="0" smtClean="0" sz="1400" spc="-10" b="1">
                <a:latin typeface="Times New Roman"/>
                <a:cs typeface="Times New Roman"/>
              </a:rPr>
              <a:t>EXAMPLE</a:t>
            </a:r>
            <a:r>
              <a:rPr dirty="0" smtClean="0" sz="1400" spc="140" b="1">
                <a:latin typeface="Times New Roman"/>
                <a:cs typeface="Times New Roman"/>
              </a:rPr>
              <a:t> </a:t>
            </a:r>
            <a:r>
              <a:rPr dirty="0" smtClean="0" sz="1400" spc="-10" b="1">
                <a:latin typeface="Times New Roman"/>
                <a:cs typeface="Times New Roman"/>
              </a:rPr>
              <a:t>1</a:t>
            </a:r>
            <a:r>
              <a:rPr dirty="0" smtClean="0" sz="1400" spc="-5" b="1">
                <a:latin typeface="Times New Roman"/>
                <a:cs typeface="Times New Roman"/>
              </a:rPr>
              <a:t>5</a:t>
            </a:r>
            <a:r>
              <a:rPr dirty="0" smtClean="0" sz="1400" spc="-10" b="1">
                <a:latin typeface="Times New Roman"/>
                <a:cs typeface="Times New Roman"/>
              </a:rPr>
              <a:t>-7:</a:t>
            </a:r>
            <a:r>
              <a:rPr dirty="0" smtClean="0" sz="1400" spc="140" b="1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Deter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-10">
                <a:latin typeface="Times New Roman"/>
                <a:cs typeface="Times New Roman"/>
              </a:rPr>
              <a:t>ine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he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center</a:t>
            </a:r>
            <a:r>
              <a:rPr dirty="0" smtClean="0" sz="1400" spc="14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frequency,</a:t>
            </a:r>
            <a:r>
              <a:rPr dirty="0" smtClean="0" sz="1400" spc="160">
                <a:latin typeface="Times New Roman"/>
                <a:cs typeface="Times New Roman"/>
              </a:rPr>
              <a:t> </a:t>
            </a:r>
            <a:r>
              <a:rPr dirty="0" smtClean="0" sz="1400" spc="30">
                <a:latin typeface="Cambria Math"/>
                <a:cs typeface="Cambria Math"/>
              </a:rPr>
              <a:t>�</a:t>
            </a:r>
            <a:r>
              <a:rPr dirty="0" smtClean="0" sz="1400" spc="-5">
                <a:latin typeface="Times New Roman"/>
                <a:cs typeface="Times New Roman"/>
              </a:rPr>
              <a:t>,</a:t>
            </a:r>
            <a:r>
              <a:rPr dirty="0" smtClean="0" sz="1400" spc="1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and</a:t>
            </a:r>
            <a:r>
              <a:rPr dirty="0" smtClean="0" sz="1400" spc="15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��</a:t>
            </a:r>
            <a:r>
              <a:rPr dirty="0" smtClean="0" sz="1400" spc="-15">
                <a:latin typeface="Cambria Math"/>
                <a:cs typeface="Cambria Math"/>
              </a:rPr>
              <a:t> </a:t>
            </a:r>
            <a:r>
              <a:rPr dirty="0" smtClean="0" sz="1400" spc="-70">
                <a:latin typeface="Cambria Math"/>
                <a:cs typeface="Cambria Math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for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the</a:t>
            </a:r>
            <a:r>
              <a:rPr dirty="0" smtClean="0" sz="1400" spc="1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pass</a:t>
            </a:r>
            <a:r>
              <a:rPr dirty="0" smtClean="0" sz="1400" spc="-5">
                <a:latin typeface="Times New Roman"/>
                <a:cs typeface="Times New Roman"/>
              </a:rPr>
              <a:t>b</a:t>
            </a:r>
            <a:r>
              <a:rPr dirty="0" smtClean="0" sz="1400" spc="-10">
                <a:latin typeface="Times New Roman"/>
                <a:cs typeface="Times New Roman"/>
              </a:rPr>
              <a:t>and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of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the</a:t>
            </a:r>
            <a:r>
              <a:rPr dirty="0" smtClean="0" sz="1400" spc="135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stat</a:t>
            </a:r>
            <a:r>
              <a:rPr dirty="0" smtClean="0" sz="1400" spc="5">
                <a:latin typeface="Times New Roman"/>
                <a:cs typeface="Times New Roman"/>
              </a:rPr>
              <a:t>e</a:t>
            </a:r>
            <a:r>
              <a:rPr dirty="0" smtClean="0" sz="1400" spc="-5">
                <a:latin typeface="Times New Roman"/>
                <a:cs typeface="Times New Roman"/>
              </a:rPr>
              <a:t>-</a:t>
            </a:r>
            <a:r>
              <a:rPr dirty="0" smtClean="0" sz="1400" spc="-10">
                <a:latin typeface="Times New Roman"/>
                <a:cs typeface="Times New Roman"/>
              </a:rPr>
              <a:t> variable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filter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in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Figure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1</a:t>
            </a:r>
            <a:r>
              <a:rPr dirty="0" smtClean="0" sz="1400" spc="0">
                <a:latin typeface="Times New Roman"/>
                <a:cs typeface="Times New Roman"/>
              </a:rPr>
              <a:t>5</a:t>
            </a:r>
            <a:r>
              <a:rPr dirty="0" smtClean="0" sz="1400" spc="-10">
                <a:latin typeface="Times New Roman"/>
                <a:cs typeface="Times New Roman"/>
              </a:rPr>
              <a:t>-18.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500"/>
              </a:lnSpc>
              <a:spcBef>
                <a:spcPts val="29"/>
              </a:spcBef>
            </a:pPr>
            <a:endParaRPr sz="5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 marL="1193800">
              <a:lnSpc>
                <a:spcPct val="100000"/>
              </a:lnSpc>
            </a:pPr>
            <a:r>
              <a:rPr dirty="0" smtClean="0" sz="1200">
                <a:latin typeface="Times New Roman"/>
                <a:cs typeface="Times New Roman"/>
              </a:rPr>
              <a:t>FIGURE 1</a:t>
            </a:r>
            <a:r>
              <a:rPr dirty="0" smtClean="0" sz="1200" spc="-5">
                <a:latin typeface="Times New Roman"/>
                <a:cs typeface="Times New Roman"/>
              </a:rPr>
              <a:t>5</a:t>
            </a:r>
            <a:r>
              <a:rPr dirty="0" smtClean="0" sz="1200" spc="0">
                <a:latin typeface="Times New Roman"/>
                <a:cs typeface="Times New Roman"/>
              </a:rPr>
              <a:t>-18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827532" y="5567298"/>
            <a:ext cx="1652270" cy="0"/>
          </a:xfrm>
          <a:custGeom>
            <a:avLst/>
            <a:gdLst/>
            <a:ahLst/>
            <a:cxnLst/>
            <a:rect l="l" t="t" r="r" b="b"/>
            <a:pathLst>
              <a:path w="1652270" h="0">
                <a:moveTo>
                  <a:pt x="0" y="0"/>
                </a:moveTo>
                <a:lnTo>
                  <a:pt x="165227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444500" y="4747259"/>
            <a:ext cx="6349365" cy="153352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 spc="-10" b="1" i="1">
                <a:latin typeface="Times New Roman"/>
                <a:cs typeface="Times New Roman"/>
              </a:rPr>
              <a:t>Solut</a:t>
            </a:r>
            <a:r>
              <a:rPr dirty="0" smtClean="0" sz="1400" spc="-10" b="1" i="1">
                <a:latin typeface="Times New Roman"/>
                <a:cs typeface="Times New Roman"/>
              </a:rPr>
              <a:t>i</a:t>
            </a:r>
            <a:r>
              <a:rPr dirty="0" smtClean="0" sz="1400" spc="-10" b="1" i="1">
                <a:latin typeface="Times New Roman"/>
                <a:cs typeface="Times New Roman"/>
              </a:rPr>
              <a:t>on</a:t>
            </a:r>
            <a:r>
              <a:rPr dirty="0" smtClean="0" sz="1400" spc="5" b="1" i="1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For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ch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in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egrator,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950"/>
              </a:lnSpc>
              <a:spcBef>
                <a:spcPts val="32"/>
              </a:spcBef>
            </a:pPr>
            <a:endParaRPr sz="950"/>
          </a:p>
          <a:p>
            <a:pPr marL="1159510" marR="3898900" indent="-1147445">
              <a:lnSpc>
                <a:spcPct val="101499"/>
              </a:lnSpc>
            </a:pPr>
            <a:r>
              <a:rPr dirty="0" smtClean="0" sz="1400" spc="-295">
                <a:latin typeface="Cambria Math"/>
                <a:cs typeface="Cambria Math"/>
              </a:rPr>
              <a:t>�</a:t>
            </a:r>
            <a:r>
              <a:rPr dirty="0" smtClean="0" baseline="-16666" sz="1500" spc="0">
                <a:latin typeface="Cambria Math"/>
                <a:cs typeface="Cambria Math"/>
              </a:rPr>
              <a:t>𝑐</a:t>
            </a:r>
            <a:r>
              <a:rPr dirty="0" smtClean="0" sz="1400" spc="-15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1</a:t>
            </a:r>
            <a:r>
              <a:rPr dirty="0" smtClean="0" baseline="1984" sz="2100" spc="-22">
                <a:latin typeface="Cambria Math"/>
                <a:cs typeface="Cambria Math"/>
              </a:rPr>
              <a:t>⁄</a:t>
            </a:r>
            <a:r>
              <a:rPr dirty="0" smtClean="0" sz="1400" spc="-10">
                <a:latin typeface="Cambria Math"/>
                <a:cs typeface="Cambria Math"/>
              </a:rPr>
              <a:t>(</a:t>
            </a:r>
            <a:r>
              <a:rPr dirty="0" smtClean="0" sz="1400" spc="-15">
                <a:latin typeface="Cambria Math"/>
                <a:cs typeface="Cambria Math"/>
              </a:rPr>
              <a:t>2</a:t>
            </a:r>
            <a:r>
              <a:rPr dirty="0" smtClean="0" sz="1400" spc="-15">
                <a:latin typeface="Cambria Math"/>
                <a:cs typeface="Cambria Math"/>
              </a:rPr>
              <a:t>𝜋</a:t>
            </a:r>
            <a:r>
              <a:rPr dirty="0" smtClean="0" sz="1400" spc="-40">
                <a:latin typeface="Cambria Math"/>
                <a:cs typeface="Cambria Math"/>
              </a:rPr>
              <a:t>�</a:t>
            </a:r>
            <a:r>
              <a:rPr dirty="0" smtClean="0" baseline="-16666" sz="1500" spc="120">
                <a:latin typeface="Cambria Math"/>
                <a:cs typeface="Cambria Math"/>
              </a:rPr>
              <a:t>4</a:t>
            </a:r>
            <a:r>
              <a:rPr dirty="0" smtClean="0" sz="1400" spc="-130">
                <a:latin typeface="Cambria Math"/>
                <a:cs typeface="Cambria Math"/>
              </a:rPr>
              <a:t>�</a:t>
            </a:r>
            <a:r>
              <a:rPr dirty="0" smtClean="0" baseline="-16666" sz="1500" spc="120">
                <a:latin typeface="Cambria Math"/>
                <a:cs typeface="Cambria Math"/>
              </a:rPr>
              <a:t>1</a:t>
            </a:r>
            <a:r>
              <a:rPr dirty="0" smtClean="0" sz="1400" spc="-10">
                <a:latin typeface="Cambria Math"/>
                <a:cs typeface="Cambria Math"/>
              </a:rPr>
              <a:t>)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=</a:t>
            </a:r>
            <a:r>
              <a:rPr dirty="0" smtClean="0" sz="1400" spc="85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1</a:t>
            </a:r>
            <a:r>
              <a:rPr dirty="0" smtClean="0" baseline="1984" sz="2100" spc="-22">
                <a:latin typeface="Cambria Math"/>
                <a:cs typeface="Cambria Math"/>
              </a:rPr>
              <a:t>⁄</a:t>
            </a:r>
            <a:r>
              <a:rPr dirty="0" smtClean="0" sz="1400" spc="-10">
                <a:latin typeface="Cambria Math"/>
                <a:cs typeface="Cambria Math"/>
              </a:rPr>
              <a:t>(</a:t>
            </a:r>
            <a:r>
              <a:rPr dirty="0" smtClean="0" sz="1400" spc="-15">
                <a:latin typeface="Cambria Math"/>
                <a:cs typeface="Cambria Math"/>
              </a:rPr>
              <a:t>2</a:t>
            </a:r>
            <a:r>
              <a:rPr dirty="0" smtClean="0" sz="1400" spc="-15">
                <a:latin typeface="Cambria Math"/>
                <a:cs typeface="Cambria Math"/>
              </a:rPr>
              <a:t>𝜋</a:t>
            </a:r>
            <a:r>
              <a:rPr dirty="0" smtClean="0" sz="1400" spc="-45">
                <a:latin typeface="Cambria Math"/>
                <a:cs typeface="Cambria Math"/>
              </a:rPr>
              <a:t>�</a:t>
            </a:r>
            <a:r>
              <a:rPr dirty="0" smtClean="0" baseline="-16666" sz="1500" spc="120">
                <a:latin typeface="Cambria Math"/>
                <a:cs typeface="Cambria Math"/>
              </a:rPr>
              <a:t>7</a:t>
            </a:r>
            <a:r>
              <a:rPr dirty="0" smtClean="0" sz="1400" spc="-100">
                <a:latin typeface="Cambria Math"/>
                <a:cs typeface="Cambria Math"/>
              </a:rPr>
              <a:t>�</a:t>
            </a:r>
            <a:r>
              <a:rPr dirty="0" smtClean="0" baseline="-16666" sz="1500" spc="120">
                <a:latin typeface="Cambria Math"/>
                <a:cs typeface="Cambria Math"/>
              </a:rPr>
              <a:t>2</a:t>
            </a:r>
            <a:r>
              <a:rPr dirty="0" smtClean="0" sz="1400" spc="-10">
                <a:latin typeface="Cambria Math"/>
                <a:cs typeface="Cambria Math"/>
              </a:rPr>
              <a:t>)</a:t>
            </a:r>
            <a:r>
              <a:rPr dirty="0" smtClean="0" sz="1400" spc="-10">
                <a:latin typeface="Cambria Math"/>
                <a:cs typeface="Cambria Math"/>
              </a:rPr>
              <a:t> 1</a:t>
            </a:r>
            <a:endParaRPr sz="1400">
              <a:latin typeface="Cambria Math"/>
              <a:cs typeface="Cambria Math"/>
            </a:endParaRPr>
          </a:p>
          <a:p>
            <a:pPr marL="12700">
              <a:lnSpc>
                <a:spcPct val="100000"/>
              </a:lnSpc>
              <a:spcBef>
                <a:spcPts val="325"/>
              </a:spcBef>
            </a:pPr>
            <a:r>
              <a:rPr dirty="0" smtClean="0" baseline="37698" sz="2100" spc="-442">
                <a:latin typeface="Cambria Math"/>
                <a:cs typeface="Cambria Math"/>
              </a:rPr>
              <a:t>�</a:t>
            </a:r>
            <a:r>
              <a:rPr dirty="0" smtClean="0" baseline="36111" sz="1500" spc="0">
                <a:latin typeface="Cambria Math"/>
                <a:cs typeface="Cambria Math"/>
              </a:rPr>
              <a:t>𝑐</a:t>
            </a:r>
            <a:r>
              <a:rPr dirty="0" smtClean="0" baseline="37698" sz="2100" spc="-22">
                <a:latin typeface="Cambria Math"/>
                <a:cs typeface="Cambria Math"/>
              </a:rPr>
              <a:t>=</a:t>
            </a:r>
            <a:r>
              <a:rPr dirty="0" smtClean="0" baseline="37698" sz="2100" spc="120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2</a:t>
            </a:r>
            <a:r>
              <a:rPr dirty="0" smtClean="0" sz="1400" spc="-15">
                <a:latin typeface="Cambria Math"/>
                <a:cs typeface="Cambria Math"/>
              </a:rPr>
              <a:t>𝜋</a:t>
            </a:r>
            <a:r>
              <a:rPr dirty="0" smtClean="0" baseline="1984" sz="2100" spc="-15">
                <a:latin typeface="Cambria Math"/>
                <a:cs typeface="Cambria Math"/>
              </a:rPr>
              <a:t>(</a:t>
            </a:r>
            <a:r>
              <a:rPr dirty="0" smtClean="0" sz="1400" spc="-15">
                <a:latin typeface="Cambria Math"/>
                <a:cs typeface="Cambria Math"/>
              </a:rPr>
              <a:t>1</a:t>
            </a:r>
            <a:r>
              <a:rPr dirty="0" smtClean="0" sz="1400" spc="-10">
                <a:latin typeface="Cambria Math"/>
                <a:cs typeface="Cambria Math"/>
              </a:rPr>
              <a:t>.0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k</a:t>
            </a:r>
            <a:r>
              <a:rPr dirty="0" smtClean="0" sz="1400" spc="-15">
                <a:latin typeface="Cambria Math"/>
                <a:cs typeface="Cambria Math"/>
              </a:rPr>
              <a:t>Ω</a:t>
            </a:r>
            <a:r>
              <a:rPr dirty="0" smtClean="0" baseline="1984" sz="2100" spc="-15">
                <a:latin typeface="Cambria Math"/>
                <a:cs typeface="Cambria Math"/>
              </a:rPr>
              <a:t>)(</a:t>
            </a:r>
            <a:r>
              <a:rPr dirty="0" smtClean="0" sz="1400" spc="-5">
                <a:latin typeface="Cambria Math"/>
                <a:cs typeface="Cambria Math"/>
              </a:rPr>
              <a:t>0</a:t>
            </a:r>
            <a:r>
              <a:rPr dirty="0" smtClean="0" sz="1400" spc="-5">
                <a:latin typeface="Cambria Math"/>
                <a:cs typeface="Cambria Math"/>
              </a:rPr>
              <a:t>.</a:t>
            </a:r>
            <a:r>
              <a:rPr dirty="0" smtClean="0" sz="1400" spc="-15">
                <a:latin typeface="Cambria Math"/>
                <a:cs typeface="Cambria Math"/>
              </a:rPr>
              <a:t>02</a:t>
            </a:r>
            <a:r>
              <a:rPr dirty="0" smtClean="0" sz="1400" spc="-10">
                <a:latin typeface="Cambria Math"/>
                <a:cs typeface="Cambria Math"/>
              </a:rPr>
              <a:t>2</a:t>
            </a:r>
            <a:r>
              <a:rPr dirty="0" smtClean="0" sz="1400" spc="-5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𝜇</a:t>
            </a:r>
            <a:r>
              <a:rPr dirty="0" smtClean="0" sz="1400" spc="-15">
                <a:latin typeface="Cambria Math"/>
                <a:cs typeface="Cambria Math"/>
              </a:rPr>
              <a:t>F</a:t>
            </a:r>
            <a:r>
              <a:rPr dirty="0" smtClean="0" baseline="1984" sz="2100" spc="-15">
                <a:latin typeface="Cambria Math"/>
                <a:cs typeface="Cambria Math"/>
              </a:rPr>
              <a:t>)</a:t>
            </a:r>
            <a:r>
              <a:rPr dirty="0" smtClean="0" baseline="1984" sz="2100" spc="120">
                <a:latin typeface="Cambria Math"/>
                <a:cs typeface="Cambria Math"/>
              </a:rPr>
              <a:t> </a:t>
            </a:r>
            <a:r>
              <a:rPr dirty="0" smtClean="0" baseline="37698" sz="2100" spc="-22">
                <a:latin typeface="Cambria Math"/>
                <a:cs typeface="Cambria Math"/>
              </a:rPr>
              <a:t>=</a:t>
            </a:r>
            <a:r>
              <a:rPr dirty="0" smtClean="0" baseline="37698" sz="2100" spc="120">
                <a:latin typeface="Cambria Math"/>
                <a:cs typeface="Cambria Math"/>
              </a:rPr>
              <a:t> </a:t>
            </a:r>
            <a:r>
              <a:rPr dirty="0" smtClean="0" baseline="37698" sz="2100" spc="-22">
                <a:latin typeface="Cambria Math"/>
                <a:cs typeface="Cambria Math"/>
              </a:rPr>
              <a:t>7</a:t>
            </a:r>
            <a:r>
              <a:rPr dirty="0" smtClean="0" baseline="37698" sz="2100" spc="-7">
                <a:latin typeface="Cambria Math"/>
                <a:cs typeface="Cambria Math"/>
              </a:rPr>
              <a:t>.</a:t>
            </a:r>
            <a:r>
              <a:rPr dirty="0" smtClean="0" baseline="37698" sz="2100" spc="-22">
                <a:latin typeface="Cambria Math"/>
                <a:cs typeface="Cambria Math"/>
              </a:rPr>
              <a:t>2</a:t>
            </a:r>
            <a:r>
              <a:rPr dirty="0" smtClean="0" baseline="37698" sz="2100" spc="-15">
                <a:latin typeface="Cambria Math"/>
                <a:cs typeface="Cambria Math"/>
              </a:rPr>
              <a:t>3</a:t>
            </a:r>
            <a:r>
              <a:rPr dirty="0" smtClean="0" baseline="37698" sz="2100" spc="-15">
                <a:latin typeface="Cambria Math"/>
                <a:cs typeface="Cambria Math"/>
              </a:rPr>
              <a:t> </a:t>
            </a:r>
            <a:r>
              <a:rPr dirty="0" smtClean="0" baseline="37698" sz="2100" spc="-22">
                <a:latin typeface="Cambria Math"/>
                <a:cs typeface="Cambria Math"/>
              </a:rPr>
              <a:t>kHz</a:t>
            </a:r>
            <a:endParaRPr baseline="37698" sz="2100">
              <a:latin typeface="Cambria Math"/>
              <a:cs typeface="Cambria Math"/>
            </a:endParaRPr>
          </a:p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mtClean="0" sz="1400" spc="-10">
                <a:latin typeface="Times New Roman"/>
                <a:cs typeface="Times New Roman"/>
              </a:rPr>
              <a:t>The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center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freq</a:t>
            </a:r>
            <a:r>
              <a:rPr dirty="0" smtClean="0" sz="1400" spc="-5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ency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is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approxim</a:t>
            </a:r>
            <a:r>
              <a:rPr dirty="0" smtClean="0" sz="1400" spc="-2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tely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equal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to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the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critical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fr</a:t>
            </a:r>
            <a:r>
              <a:rPr dirty="0" smtClean="0" sz="1400" spc="-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quencies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of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the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integrators.</a:t>
            </a:r>
            <a:endParaRPr sz="1400">
              <a:latin typeface="Times New Roman"/>
              <a:cs typeface="Times New Roman"/>
            </a:endParaRPr>
          </a:p>
          <a:p>
            <a:pPr algn="ctr" marL="533400">
              <a:lnSpc>
                <a:spcPct val="100000"/>
              </a:lnSpc>
              <a:spcBef>
                <a:spcPts val="200"/>
              </a:spcBef>
            </a:pPr>
            <a:r>
              <a:rPr dirty="0" smtClean="0" sz="1400" spc="-240">
                <a:latin typeface="Cambria Math"/>
                <a:cs typeface="Cambria Math"/>
              </a:rPr>
              <a:t>�</a:t>
            </a:r>
            <a:r>
              <a:rPr dirty="0" smtClean="0" baseline="-16666" sz="1500" spc="30">
                <a:latin typeface="Cambria Math"/>
                <a:cs typeface="Cambria Math"/>
              </a:rPr>
              <a:t>0</a:t>
            </a:r>
            <a:r>
              <a:rPr dirty="0" smtClean="0" baseline="-16666" sz="1500" spc="30">
                <a:latin typeface="Cambria Math"/>
                <a:cs typeface="Cambria Math"/>
              </a:rPr>
              <a:t> </a:t>
            </a:r>
            <a:r>
              <a:rPr dirty="0" smtClean="0" baseline="-16666" sz="1500" spc="15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-295">
                <a:latin typeface="Cambria Math"/>
                <a:cs typeface="Cambria Math"/>
              </a:rPr>
              <a:t>�</a:t>
            </a:r>
            <a:r>
              <a:rPr dirty="0" smtClean="0" baseline="-16666" sz="1500" spc="0">
                <a:latin typeface="Cambria Math"/>
                <a:cs typeface="Cambria Math"/>
              </a:rPr>
              <a:t>𝑐</a:t>
            </a:r>
            <a:r>
              <a:rPr dirty="0" smtClean="0" sz="1400" spc="-15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7</a:t>
            </a:r>
            <a:r>
              <a:rPr dirty="0" smtClean="0" sz="1400" spc="-5">
                <a:latin typeface="Cambria Math"/>
                <a:cs typeface="Cambria Math"/>
              </a:rPr>
              <a:t>.</a:t>
            </a:r>
            <a:r>
              <a:rPr dirty="0" smtClean="0" sz="1400" spc="-15">
                <a:latin typeface="Cambria Math"/>
                <a:cs typeface="Cambria Math"/>
              </a:rPr>
              <a:t>2</a:t>
            </a:r>
            <a:r>
              <a:rPr dirty="0" smtClean="0" sz="1400" spc="-10">
                <a:latin typeface="Cambria Math"/>
                <a:cs typeface="Cambria Math"/>
              </a:rPr>
              <a:t>3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kHz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126995" y="6508368"/>
            <a:ext cx="98298" cy="0"/>
          </a:xfrm>
          <a:custGeom>
            <a:avLst/>
            <a:gdLst/>
            <a:ahLst/>
            <a:cxnLst/>
            <a:rect l="l" t="t" r="r" b="b"/>
            <a:pathLst>
              <a:path w="98298" h="0">
                <a:moveTo>
                  <a:pt x="0" y="0"/>
                </a:moveTo>
                <a:lnTo>
                  <a:pt x="98298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" name="object 10"/>
          <p:cNvSpPr/>
          <p:nvPr/>
        </p:nvSpPr>
        <p:spPr>
          <a:xfrm>
            <a:off x="3572509" y="6508368"/>
            <a:ext cx="98298" cy="0"/>
          </a:xfrm>
          <a:custGeom>
            <a:avLst/>
            <a:gdLst/>
            <a:ahLst/>
            <a:cxnLst/>
            <a:rect l="l" t="t" r="r" b="b"/>
            <a:pathLst>
              <a:path w="98298" h="0">
                <a:moveTo>
                  <a:pt x="0" y="0"/>
                </a:moveTo>
                <a:lnTo>
                  <a:pt x="98298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1756917" y="6381241"/>
            <a:ext cx="4259580" cy="25146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  <a:tabLst>
                <a:tab pos="497840" algn="l"/>
                <a:tab pos="1943100" algn="l"/>
              </a:tabLst>
            </a:pPr>
            <a:r>
              <a:rPr dirty="0" smtClean="0" sz="1400" spc="-15">
                <a:latin typeface="Cambria Math"/>
                <a:cs typeface="Cambria Math"/>
              </a:rPr>
              <a:t>�</a:t>
            </a:r>
            <a:r>
              <a:rPr dirty="0" smtClean="0" sz="1400" spc="125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=</a:t>
            </a:r>
            <a:r>
              <a:rPr dirty="0" smtClean="0" sz="1400" spc="-15">
                <a:latin typeface="Cambria Math"/>
                <a:cs typeface="Cambria Math"/>
              </a:rPr>
              <a:t>	</a:t>
            </a:r>
            <a:r>
              <a:rPr dirty="0" smtClean="0" baseline="1984" sz="2100" spc="-15">
                <a:latin typeface="Cambria Math"/>
                <a:cs typeface="Cambria Math"/>
              </a:rPr>
              <a:t>(</a:t>
            </a:r>
            <a:r>
              <a:rPr dirty="0" smtClean="0" sz="1400" spc="-10">
                <a:latin typeface="Cambria Math"/>
                <a:cs typeface="Cambria Math"/>
              </a:rPr>
              <a:t>(</a:t>
            </a:r>
            <a:r>
              <a:rPr dirty="0" smtClean="0" sz="1400" spc="-45">
                <a:latin typeface="Cambria Math"/>
                <a:cs typeface="Cambria Math"/>
              </a:rPr>
              <a:t>�</a:t>
            </a:r>
            <a:r>
              <a:rPr dirty="0" smtClean="0" baseline="-16666" sz="1500" spc="120">
                <a:latin typeface="Cambria Math"/>
                <a:cs typeface="Cambria Math"/>
              </a:rPr>
              <a:t>5</a:t>
            </a:r>
            <a:r>
              <a:rPr dirty="0" smtClean="0" baseline="1984" sz="2100" spc="-22">
                <a:latin typeface="Cambria Math"/>
                <a:cs typeface="Cambria Math"/>
              </a:rPr>
              <a:t>⁄</a:t>
            </a:r>
            <a:r>
              <a:rPr dirty="0" smtClean="0" sz="1400" spc="-45">
                <a:latin typeface="Cambria Math"/>
                <a:cs typeface="Cambria Math"/>
              </a:rPr>
              <a:t>�</a:t>
            </a:r>
            <a:r>
              <a:rPr dirty="0" smtClean="0" baseline="-16666" sz="1500" spc="120">
                <a:latin typeface="Cambria Math"/>
                <a:cs typeface="Cambria Math"/>
              </a:rPr>
              <a:t>6</a:t>
            </a:r>
            <a:r>
              <a:rPr dirty="0" smtClean="0" sz="1400" spc="-10">
                <a:latin typeface="Cambria Math"/>
                <a:cs typeface="Cambria Math"/>
              </a:rPr>
              <a:t>)</a:t>
            </a:r>
            <a:r>
              <a:rPr dirty="0" smtClean="0" sz="1400" spc="-5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+</a:t>
            </a:r>
            <a:r>
              <a:rPr dirty="0" smtClean="0" sz="1400" spc="-15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1</a:t>
            </a:r>
            <a:r>
              <a:rPr dirty="0" smtClean="0" baseline="1984" sz="2100" spc="-15">
                <a:latin typeface="Cambria Math"/>
                <a:cs typeface="Cambria Math"/>
              </a:rPr>
              <a:t>)</a:t>
            </a:r>
            <a:r>
              <a:rPr dirty="0" smtClean="0" baseline="1984" sz="2100" spc="120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=</a:t>
            </a:r>
            <a:r>
              <a:rPr dirty="0" smtClean="0" sz="1400" spc="-15">
                <a:latin typeface="Cambria Math"/>
                <a:cs typeface="Cambria Math"/>
              </a:rPr>
              <a:t>	</a:t>
            </a:r>
            <a:r>
              <a:rPr dirty="0" smtClean="0" baseline="1984" sz="2100" spc="-15">
                <a:latin typeface="Cambria Math"/>
                <a:cs typeface="Cambria Math"/>
              </a:rPr>
              <a:t>(</a:t>
            </a:r>
            <a:r>
              <a:rPr dirty="0" smtClean="0" sz="1400" spc="-10">
                <a:latin typeface="Cambria Math"/>
                <a:cs typeface="Cambria Math"/>
              </a:rPr>
              <a:t>(</a:t>
            </a:r>
            <a:r>
              <a:rPr dirty="0" smtClean="0" sz="1400" spc="-15">
                <a:latin typeface="Cambria Math"/>
                <a:cs typeface="Cambria Math"/>
              </a:rPr>
              <a:t>10</a:t>
            </a:r>
            <a:r>
              <a:rPr dirty="0" smtClean="0" sz="1400" spc="-10">
                <a:latin typeface="Cambria Math"/>
                <a:cs typeface="Cambria Math"/>
              </a:rPr>
              <a:t>0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k</a:t>
            </a:r>
            <a:r>
              <a:rPr dirty="0" smtClean="0" sz="1400" spc="-10">
                <a:latin typeface="Cambria Math"/>
                <a:cs typeface="Cambria Math"/>
              </a:rPr>
              <a:t>Ω</a:t>
            </a:r>
            <a:r>
              <a:rPr dirty="0" smtClean="0" baseline="1984" sz="2100" spc="-22">
                <a:latin typeface="Cambria Math"/>
                <a:cs typeface="Cambria Math"/>
              </a:rPr>
              <a:t>⁄</a:t>
            </a:r>
            <a:r>
              <a:rPr dirty="0" smtClean="0" sz="1400" spc="-15">
                <a:latin typeface="Cambria Math"/>
                <a:cs typeface="Cambria Math"/>
              </a:rPr>
              <a:t>1</a:t>
            </a:r>
            <a:r>
              <a:rPr dirty="0" smtClean="0" sz="1400" spc="-10">
                <a:latin typeface="Cambria Math"/>
                <a:cs typeface="Cambria Math"/>
              </a:rPr>
              <a:t>.0</a:t>
            </a:r>
            <a:r>
              <a:rPr dirty="0" smtClean="0" sz="1400" spc="-10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k</a:t>
            </a:r>
            <a:r>
              <a:rPr dirty="0" smtClean="0" sz="1400" spc="-10">
                <a:latin typeface="Cambria Math"/>
                <a:cs typeface="Cambria Math"/>
              </a:rPr>
              <a:t>Ω)</a:t>
            </a:r>
            <a:r>
              <a:rPr dirty="0" smtClean="0" sz="1400" spc="-5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+</a:t>
            </a:r>
            <a:r>
              <a:rPr dirty="0" smtClean="0" sz="1400" spc="-15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1</a:t>
            </a:r>
            <a:r>
              <a:rPr dirty="0" smtClean="0" baseline="1984" sz="2100" spc="-15">
                <a:latin typeface="Cambria Math"/>
                <a:cs typeface="Cambria Math"/>
              </a:rPr>
              <a:t>)</a:t>
            </a:r>
            <a:r>
              <a:rPr dirty="0" smtClean="0" baseline="1984" sz="2100" spc="120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3</a:t>
            </a:r>
            <a:r>
              <a:rPr dirty="0" smtClean="0" sz="1400" spc="-5">
                <a:latin typeface="Cambria Math"/>
                <a:cs typeface="Cambria Math"/>
              </a:rPr>
              <a:t>3</a:t>
            </a:r>
            <a:r>
              <a:rPr dirty="0" smtClean="0" sz="1400" spc="-10">
                <a:latin typeface="Cambria Math"/>
                <a:cs typeface="Cambria Math"/>
              </a:rPr>
              <a:t>.7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114295" y="6246367"/>
            <a:ext cx="1569720" cy="224154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  <a:tabLst>
                <a:tab pos="1457960" algn="l"/>
              </a:tabLst>
            </a:pPr>
            <a:r>
              <a:rPr dirty="0" smtClean="0" sz="1400" spc="-10">
                <a:latin typeface="Cambria Math"/>
                <a:cs typeface="Cambria Math"/>
              </a:rPr>
              <a:t>1</a:t>
            </a:r>
            <a:r>
              <a:rPr dirty="0" smtClean="0" sz="1400" spc="-10">
                <a:latin typeface="Cambria Math"/>
                <a:cs typeface="Cambria Math"/>
              </a:rPr>
              <a:t>	</a:t>
            </a:r>
            <a:r>
              <a:rPr dirty="0" smtClean="0" sz="1400" spc="-10">
                <a:latin typeface="Cambria Math"/>
                <a:cs typeface="Cambria Math"/>
              </a:rPr>
              <a:t>1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114295" y="6500876"/>
            <a:ext cx="123825" cy="224154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 spc="-10">
                <a:latin typeface="Cambria Math"/>
                <a:cs typeface="Cambria Math"/>
              </a:rPr>
              <a:t>3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375661" y="6500876"/>
            <a:ext cx="3021965" cy="45212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ctr" marR="529590">
              <a:lnSpc>
                <a:spcPct val="100000"/>
              </a:lnSpc>
            </a:pPr>
            <a:r>
              <a:rPr dirty="0" smtClean="0" sz="1400" spc="-10">
                <a:latin typeface="Cambria Math"/>
                <a:cs typeface="Cambria Math"/>
              </a:rPr>
              <a:t>3</a:t>
            </a:r>
            <a:endParaRPr sz="1400">
              <a:latin typeface="Cambria Math"/>
              <a:cs typeface="Cambria Math"/>
            </a:endParaRPr>
          </a:p>
          <a:p>
            <a:pPr marL="12700">
              <a:lnSpc>
                <a:spcPts val="1580"/>
              </a:lnSpc>
            </a:pPr>
            <a:r>
              <a:rPr dirty="0" smtClean="0" sz="1400" spc="-15">
                <a:latin typeface="Cambria Math"/>
                <a:cs typeface="Cambria Math"/>
              </a:rPr>
              <a:t>��</a:t>
            </a:r>
            <a:r>
              <a:rPr dirty="0" smtClean="0" sz="1400" spc="130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-240">
                <a:latin typeface="Cambria Math"/>
                <a:cs typeface="Cambria Math"/>
              </a:rPr>
              <a:t>�</a:t>
            </a:r>
            <a:r>
              <a:rPr dirty="0" smtClean="0" baseline="-16666" sz="1500" spc="120">
                <a:latin typeface="Cambria Math"/>
                <a:cs typeface="Cambria Math"/>
              </a:rPr>
              <a:t>0</a:t>
            </a:r>
            <a:r>
              <a:rPr dirty="0" smtClean="0" baseline="1984" sz="2100" spc="-22">
                <a:latin typeface="Cambria Math"/>
                <a:cs typeface="Cambria Math"/>
              </a:rPr>
              <a:t>⁄</a:t>
            </a:r>
            <a:r>
              <a:rPr dirty="0" smtClean="0" sz="1400" spc="-15">
                <a:latin typeface="Cambria Math"/>
                <a:cs typeface="Cambria Math"/>
              </a:rPr>
              <a:t>�</a:t>
            </a:r>
            <a:r>
              <a:rPr dirty="0" smtClean="0" sz="1400" spc="125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7</a:t>
            </a:r>
            <a:r>
              <a:rPr dirty="0" smtClean="0" sz="1400" spc="-5">
                <a:latin typeface="Cambria Math"/>
                <a:cs typeface="Cambria Math"/>
              </a:rPr>
              <a:t>.</a:t>
            </a:r>
            <a:r>
              <a:rPr dirty="0" smtClean="0" sz="1400" spc="-15">
                <a:latin typeface="Cambria Math"/>
                <a:cs typeface="Cambria Math"/>
              </a:rPr>
              <a:t>2</a:t>
            </a:r>
            <a:r>
              <a:rPr dirty="0" smtClean="0" sz="1400" spc="-10">
                <a:latin typeface="Cambria Math"/>
                <a:cs typeface="Cambria Math"/>
              </a:rPr>
              <a:t>3</a:t>
            </a:r>
            <a:r>
              <a:rPr dirty="0" smtClean="0" sz="1400" spc="-10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kH</a:t>
            </a:r>
            <a:r>
              <a:rPr dirty="0" smtClean="0" sz="1400" spc="-10">
                <a:latin typeface="Cambria Math"/>
                <a:cs typeface="Cambria Math"/>
              </a:rPr>
              <a:t>z</a:t>
            </a:r>
            <a:r>
              <a:rPr dirty="0" smtClean="0" baseline="1984" sz="2100" spc="-22">
                <a:latin typeface="Cambria Math"/>
                <a:cs typeface="Cambria Math"/>
              </a:rPr>
              <a:t>⁄</a:t>
            </a:r>
            <a:r>
              <a:rPr dirty="0" smtClean="0" sz="1400" spc="-15">
                <a:latin typeface="Cambria Math"/>
                <a:cs typeface="Cambria Math"/>
              </a:rPr>
              <a:t>3</a:t>
            </a:r>
            <a:r>
              <a:rPr dirty="0" smtClean="0" sz="1400" spc="-5">
                <a:latin typeface="Cambria Math"/>
                <a:cs typeface="Cambria Math"/>
              </a:rPr>
              <a:t>3</a:t>
            </a:r>
            <a:r>
              <a:rPr dirty="0" smtClean="0" sz="1400" spc="-10">
                <a:latin typeface="Cambria Math"/>
                <a:cs typeface="Cambria Math"/>
              </a:rPr>
              <a:t>.7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21</a:t>
            </a:r>
            <a:r>
              <a:rPr dirty="0" smtClean="0" sz="1400" spc="-10">
                <a:latin typeface="Cambria Math"/>
                <a:cs typeface="Cambria Math"/>
              </a:rPr>
              <a:t>5</a:t>
            </a:r>
            <a:r>
              <a:rPr dirty="0" smtClean="0" sz="1400" spc="-10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Hz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44500" y="7016750"/>
            <a:ext cx="6882765" cy="48133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239395" marR="12700" indent="-227329">
              <a:lnSpc>
                <a:spcPct val="110000"/>
              </a:lnSpc>
              <a:buFont typeface="Wingdings"/>
              <a:buChar char=""/>
              <a:tabLst>
                <a:tab pos="239395" algn="l"/>
              </a:tabLst>
            </a:pPr>
            <a:r>
              <a:rPr dirty="0" smtClean="0" sz="1400" spc="-10" b="1">
                <a:latin typeface="Times New Roman"/>
                <a:cs typeface="Times New Roman"/>
              </a:rPr>
              <a:t>The</a:t>
            </a:r>
            <a:r>
              <a:rPr dirty="0" smtClean="0" sz="1400" spc="-10" b="1">
                <a:latin typeface="Times New Roman"/>
                <a:cs typeface="Times New Roman"/>
              </a:rPr>
              <a:t> </a:t>
            </a:r>
            <a:r>
              <a:rPr dirty="0" smtClean="0" sz="1400" spc="-95" b="1">
                <a:latin typeface="Times New Roman"/>
                <a:cs typeface="Times New Roman"/>
              </a:rPr>
              <a:t> </a:t>
            </a:r>
            <a:r>
              <a:rPr dirty="0" smtClean="0" sz="1400" spc="-10" b="1">
                <a:latin typeface="Times New Roman"/>
                <a:cs typeface="Times New Roman"/>
              </a:rPr>
              <a:t>Biquad</a:t>
            </a:r>
            <a:r>
              <a:rPr dirty="0" smtClean="0" sz="1400" spc="-10" b="1">
                <a:latin typeface="Times New Roman"/>
                <a:cs typeface="Times New Roman"/>
              </a:rPr>
              <a:t> </a:t>
            </a:r>
            <a:r>
              <a:rPr dirty="0" smtClean="0" sz="1400" spc="-95" b="1">
                <a:latin typeface="Times New Roman"/>
                <a:cs typeface="Times New Roman"/>
              </a:rPr>
              <a:t> </a:t>
            </a:r>
            <a:r>
              <a:rPr dirty="0" smtClean="0" sz="1400" spc="-10" b="1">
                <a:latin typeface="Times New Roman"/>
                <a:cs typeface="Times New Roman"/>
              </a:rPr>
              <a:t>Filte</a:t>
            </a:r>
            <a:r>
              <a:rPr dirty="0" smtClean="0" sz="1400" spc="-5" b="1">
                <a:latin typeface="Times New Roman"/>
                <a:cs typeface="Times New Roman"/>
              </a:rPr>
              <a:t>r</a:t>
            </a:r>
            <a:r>
              <a:rPr dirty="0" smtClean="0" sz="1400" spc="-5" b="1">
                <a:latin typeface="Times New Roman"/>
                <a:cs typeface="Times New Roman"/>
              </a:rPr>
              <a:t>:</a:t>
            </a:r>
            <a:r>
              <a:rPr dirty="0" smtClean="0" sz="1400" spc="-5" b="1">
                <a:latin typeface="Times New Roman"/>
                <a:cs typeface="Times New Roman"/>
              </a:rPr>
              <a:t> </a:t>
            </a:r>
            <a:r>
              <a:rPr dirty="0" smtClean="0" sz="1400" spc="-95" b="1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The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0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biquad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95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filter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9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consists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9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of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0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an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8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integrator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9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follow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9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by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9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an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9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inverting</a:t>
            </a:r>
            <a:r>
              <a:rPr dirty="0" smtClean="0" sz="1400" spc="-5">
                <a:latin typeface="Times New Roman"/>
                <a:cs typeface="Times New Roman"/>
              </a:rPr>
              <a:t> a</a:t>
            </a:r>
            <a:r>
              <a:rPr dirty="0" smtClean="0" sz="1400" spc="-20">
                <a:latin typeface="Times New Roman"/>
                <a:cs typeface="Times New Roman"/>
              </a:rPr>
              <a:t>m</a:t>
            </a:r>
            <a:r>
              <a:rPr dirty="0" smtClean="0" sz="1400" spc="-5">
                <a:latin typeface="Times New Roman"/>
                <a:cs typeface="Times New Roman"/>
              </a:rPr>
              <a:t>plifier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and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se</a:t>
            </a:r>
            <a:r>
              <a:rPr dirty="0" smtClean="0" sz="1400" spc="-2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integrator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as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shown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in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Figure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1</a:t>
            </a:r>
            <a:r>
              <a:rPr dirty="0" smtClean="0" sz="1400" spc="0">
                <a:latin typeface="Times New Roman"/>
                <a:cs typeface="Times New Roman"/>
              </a:rPr>
              <a:t>5</a:t>
            </a:r>
            <a:r>
              <a:rPr dirty="0" smtClean="0" sz="1400" spc="-5">
                <a:latin typeface="Times New Roman"/>
                <a:cs typeface="Times New Roman"/>
              </a:rPr>
              <a:t>-</a:t>
            </a:r>
            <a:r>
              <a:rPr dirty="0" smtClean="0" sz="1400" spc="-15">
                <a:latin typeface="Times New Roman"/>
                <a:cs typeface="Times New Roman"/>
              </a:rPr>
              <a:t>1</a:t>
            </a:r>
            <a:r>
              <a:rPr dirty="0" smtClean="0" sz="1400" spc="-10">
                <a:latin typeface="Times New Roman"/>
                <a:cs typeface="Times New Roman"/>
              </a:rPr>
              <a:t>9.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44500" y="8184388"/>
            <a:ext cx="1012190" cy="39624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200">
                <a:latin typeface="Times New Roman"/>
                <a:cs typeface="Times New Roman"/>
              </a:rPr>
              <a:t>FIG</a:t>
            </a:r>
            <a:r>
              <a:rPr dirty="0" smtClean="0" sz="1200" spc="-5">
                <a:latin typeface="Times New Roman"/>
                <a:cs typeface="Times New Roman"/>
              </a:rPr>
              <a:t>U</a:t>
            </a:r>
            <a:r>
              <a:rPr dirty="0" smtClean="0" sz="1200" spc="0">
                <a:latin typeface="Times New Roman"/>
                <a:cs typeface="Times New Roman"/>
              </a:rPr>
              <a:t>RE 15-19: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dirty="0" smtClean="0" sz="1200">
                <a:latin typeface="Times New Roman"/>
                <a:cs typeface="Times New Roman"/>
              </a:rPr>
              <a:t>A biquad filter.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304800" y="307847"/>
            <a:ext cx="7163561" cy="0"/>
          </a:xfrm>
          <a:custGeom>
            <a:avLst/>
            <a:gdLst/>
            <a:ahLst/>
            <a:cxnLst/>
            <a:rect l="l" t="t" r="r" b="b"/>
            <a:pathLst>
              <a:path w="7163561" h="0">
                <a:moveTo>
                  <a:pt x="0" y="0"/>
                </a:moveTo>
                <a:lnTo>
                  <a:pt x="7163561" y="0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" name="object 18"/>
          <p:cNvSpPr/>
          <p:nvPr/>
        </p:nvSpPr>
        <p:spPr>
          <a:xfrm>
            <a:off x="307847" y="310895"/>
            <a:ext cx="0" cy="9437370"/>
          </a:xfrm>
          <a:custGeom>
            <a:avLst/>
            <a:gdLst/>
            <a:ahLst/>
            <a:cxnLst/>
            <a:rect l="l" t="t" r="r" b="b"/>
            <a:pathLst>
              <a:path w="0" h="9437370">
                <a:moveTo>
                  <a:pt x="0" y="0"/>
                </a:moveTo>
                <a:lnTo>
                  <a:pt x="0" y="9437370"/>
                </a:lnTo>
              </a:path>
            </a:pathLst>
          </a:custGeom>
          <a:ln w="73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" name="object 19"/>
          <p:cNvSpPr/>
          <p:nvPr/>
        </p:nvSpPr>
        <p:spPr>
          <a:xfrm>
            <a:off x="7465314" y="310895"/>
            <a:ext cx="0" cy="9437370"/>
          </a:xfrm>
          <a:custGeom>
            <a:avLst/>
            <a:gdLst/>
            <a:ahLst/>
            <a:cxnLst/>
            <a:rect l="l" t="t" r="r" b="b"/>
            <a:pathLst>
              <a:path w="0" h="9437370">
                <a:moveTo>
                  <a:pt x="0" y="0"/>
                </a:moveTo>
                <a:lnTo>
                  <a:pt x="0" y="9437370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0" name="object 20"/>
          <p:cNvSpPr/>
          <p:nvPr/>
        </p:nvSpPr>
        <p:spPr>
          <a:xfrm>
            <a:off x="304800" y="9751314"/>
            <a:ext cx="7163561" cy="0"/>
          </a:xfrm>
          <a:custGeom>
            <a:avLst/>
            <a:gdLst/>
            <a:ahLst/>
            <a:cxnLst/>
            <a:rect l="l" t="t" r="r" b="b"/>
            <a:pathLst>
              <a:path w="7163561" h="0">
                <a:moveTo>
                  <a:pt x="0" y="0"/>
                </a:moveTo>
                <a:lnTo>
                  <a:pt x="7163561" y="0"/>
                </a:lnTo>
              </a:path>
            </a:pathLst>
          </a:custGeom>
          <a:ln w="73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1" name="object 21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mtClean="0" sz="1100" spc="-10">
                <a:latin typeface="Calibri"/>
                <a:cs typeface="Calibri"/>
              </a:rPr>
              <a:t>11</a:t>
            </a:fld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32231" y="2156460"/>
            <a:ext cx="3183636" cy="21595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742187" y="5043678"/>
            <a:ext cx="6705600" cy="28795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444500" y="445516"/>
            <a:ext cx="6884034" cy="1736089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 spc="-10" b="1">
                <a:solidFill>
                  <a:srgbClr val="006FC0"/>
                </a:solidFill>
                <a:latin typeface="Times New Roman"/>
                <a:cs typeface="Times New Roman"/>
              </a:rPr>
              <a:t>15.6</a:t>
            </a:r>
            <a:r>
              <a:rPr dirty="0" smtClean="0" sz="1400" spc="-5" b="1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dirty="0" smtClean="0" sz="1400" spc="-10" b="1">
                <a:solidFill>
                  <a:srgbClr val="006FC0"/>
                </a:solidFill>
                <a:latin typeface="Times New Roman"/>
                <a:cs typeface="Times New Roman"/>
              </a:rPr>
              <a:t>Active</a:t>
            </a:r>
            <a:r>
              <a:rPr dirty="0" smtClean="0" sz="1400" spc="-10" b="1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dirty="0" smtClean="0" sz="1400" spc="-10" b="1">
                <a:solidFill>
                  <a:srgbClr val="006FC0"/>
                </a:solidFill>
                <a:latin typeface="Times New Roman"/>
                <a:cs typeface="Times New Roman"/>
              </a:rPr>
              <a:t>Band-Stop</a:t>
            </a:r>
            <a:r>
              <a:rPr dirty="0" smtClean="0" sz="1400" spc="-10" b="1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dirty="0" smtClean="0" sz="1400" spc="-15" b="1">
                <a:solidFill>
                  <a:srgbClr val="006FC0"/>
                </a:solidFill>
                <a:latin typeface="Times New Roman"/>
                <a:cs typeface="Times New Roman"/>
              </a:rPr>
              <a:t>F</a:t>
            </a:r>
            <a:r>
              <a:rPr dirty="0" smtClean="0" sz="1400" spc="-5" b="1">
                <a:solidFill>
                  <a:srgbClr val="006FC0"/>
                </a:solidFill>
                <a:latin typeface="Times New Roman"/>
                <a:cs typeface="Times New Roman"/>
              </a:rPr>
              <a:t>ilte</a:t>
            </a:r>
            <a:r>
              <a:rPr dirty="0" smtClean="0" sz="1400" spc="-20" b="1">
                <a:solidFill>
                  <a:srgbClr val="006FC0"/>
                </a:solidFill>
                <a:latin typeface="Times New Roman"/>
                <a:cs typeface="Times New Roman"/>
              </a:rPr>
              <a:t>r</a:t>
            </a:r>
            <a:r>
              <a:rPr dirty="0" smtClean="0" sz="1400" spc="-10" b="1">
                <a:solidFill>
                  <a:srgbClr val="006FC0"/>
                </a:solidFill>
                <a:latin typeface="Times New Roman"/>
                <a:cs typeface="Times New Roman"/>
              </a:rPr>
              <a:t>s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950"/>
              </a:lnSpc>
              <a:spcBef>
                <a:spcPts val="3"/>
              </a:spcBef>
            </a:pPr>
            <a:endParaRPr sz="950"/>
          </a:p>
          <a:p>
            <a:pPr marL="239395" indent="-227329">
              <a:lnSpc>
                <a:spcPct val="100000"/>
              </a:lnSpc>
              <a:buFont typeface="Wingdings"/>
              <a:buChar char=""/>
              <a:tabLst>
                <a:tab pos="239395" algn="l"/>
              </a:tabLst>
            </a:pP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-2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-5">
                <a:latin typeface="Times New Roman"/>
                <a:cs typeface="Times New Roman"/>
              </a:rPr>
              <a:t>d</a:t>
            </a:r>
            <a:r>
              <a:rPr dirty="0" smtClean="0" sz="1400" spc="-5">
                <a:latin typeface="Times New Roman"/>
                <a:cs typeface="Times New Roman"/>
              </a:rPr>
              <a:t>-st</a:t>
            </a:r>
            <a:r>
              <a:rPr dirty="0" smtClean="0" sz="1400" spc="-5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filters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reje</a:t>
            </a:r>
            <a:r>
              <a:rPr dirty="0" smtClean="0" sz="1400" spc="-20">
                <a:latin typeface="Times New Roman"/>
                <a:cs typeface="Times New Roman"/>
              </a:rPr>
              <a:t>c</a:t>
            </a:r>
            <a:r>
              <a:rPr dirty="0" smtClean="0" sz="1400" spc="-5">
                <a:latin typeface="Times New Roman"/>
                <a:cs typeface="Times New Roman"/>
              </a:rPr>
              <a:t>t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5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-20">
                <a:latin typeface="Times New Roman"/>
                <a:cs typeface="Times New Roman"/>
              </a:rPr>
              <a:t>c</a:t>
            </a:r>
            <a:r>
              <a:rPr dirty="0" smtClean="0" sz="1400" spc="-5">
                <a:latin typeface="Times New Roman"/>
                <a:cs typeface="Times New Roman"/>
              </a:rPr>
              <a:t>if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ed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band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of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frequencies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2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nd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pa</a:t>
            </a:r>
            <a:r>
              <a:rPr dirty="0" smtClean="0" sz="1400" spc="-5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all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ot</a:t>
            </a:r>
            <a:r>
              <a:rPr dirty="0" smtClean="0" sz="1400" spc="-5">
                <a:latin typeface="Times New Roman"/>
                <a:cs typeface="Times New Roman"/>
              </a:rPr>
              <a:t>h</a:t>
            </a:r>
            <a:r>
              <a:rPr dirty="0" smtClean="0" sz="1400" spc="-5">
                <a:latin typeface="Times New Roman"/>
                <a:cs typeface="Times New Roman"/>
              </a:rPr>
              <a:t>ers.</a:t>
            </a:r>
            <a:endParaRPr sz="1400">
              <a:latin typeface="Times New Roman"/>
              <a:cs typeface="Times New Roman"/>
            </a:endParaRPr>
          </a:p>
          <a:p>
            <a:pPr marL="239395" indent="-227329">
              <a:lnSpc>
                <a:spcPct val="100000"/>
              </a:lnSpc>
              <a:spcBef>
                <a:spcPts val="165"/>
              </a:spcBef>
              <a:buFont typeface="Wingdings"/>
              <a:buChar char=""/>
              <a:tabLst>
                <a:tab pos="239395" algn="l"/>
              </a:tabLst>
            </a:pPr>
            <a:r>
              <a:rPr dirty="0" smtClean="0" sz="1400" spc="-10">
                <a:latin typeface="Times New Roman"/>
                <a:cs typeface="Times New Roman"/>
              </a:rPr>
              <a:t>The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response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is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opposite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to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that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of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ban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-pass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filter.</a:t>
            </a:r>
            <a:endParaRPr sz="1400">
              <a:latin typeface="Times New Roman"/>
              <a:cs typeface="Times New Roman"/>
            </a:endParaRPr>
          </a:p>
          <a:p>
            <a:pPr marL="239395" indent="-227329">
              <a:lnSpc>
                <a:spcPct val="100000"/>
              </a:lnSpc>
              <a:spcBef>
                <a:spcPts val="170"/>
              </a:spcBef>
              <a:buFont typeface="Wingdings"/>
              <a:buChar char=""/>
              <a:tabLst>
                <a:tab pos="239395" algn="l"/>
              </a:tabLst>
            </a:pP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-2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-5">
                <a:latin typeface="Times New Roman"/>
                <a:cs typeface="Times New Roman"/>
              </a:rPr>
              <a:t>d</a:t>
            </a:r>
            <a:r>
              <a:rPr dirty="0" smtClean="0" sz="1400" spc="-5">
                <a:latin typeface="Times New Roman"/>
                <a:cs typeface="Times New Roman"/>
              </a:rPr>
              <a:t>-st</a:t>
            </a:r>
            <a:r>
              <a:rPr dirty="0" smtClean="0" sz="1400" spc="-5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filters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are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somet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-10">
                <a:latin typeface="Times New Roman"/>
                <a:cs typeface="Times New Roman"/>
              </a:rPr>
              <a:t>es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referred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as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notch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filters.</a:t>
            </a:r>
            <a:endParaRPr sz="1400">
              <a:latin typeface="Times New Roman"/>
              <a:cs typeface="Times New Roman"/>
            </a:endParaRPr>
          </a:p>
          <a:p>
            <a:pPr algn="just" marL="239395" marR="12700" indent="-227329">
              <a:lnSpc>
                <a:spcPct val="110200"/>
              </a:lnSpc>
              <a:buFont typeface="Wingdings"/>
              <a:buChar char=""/>
              <a:tabLst>
                <a:tab pos="239395" algn="l"/>
              </a:tabLst>
            </a:pPr>
            <a:r>
              <a:rPr dirty="0" smtClean="0" sz="1400" spc="-10" b="1">
                <a:latin typeface="Times New Roman"/>
                <a:cs typeface="Times New Roman"/>
              </a:rPr>
              <a:t>Multi</a:t>
            </a:r>
            <a:r>
              <a:rPr dirty="0" smtClean="0" sz="1400" spc="-5" b="1">
                <a:latin typeface="Times New Roman"/>
                <a:cs typeface="Times New Roman"/>
              </a:rPr>
              <a:t>p</a:t>
            </a:r>
            <a:r>
              <a:rPr dirty="0" smtClean="0" sz="1400" spc="-5" b="1">
                <a:latin typeface="Times New Roman"/>
                <a:cs typeface="Times New Roman"/>
              </a:rPr>
              <a:t>le</a:t>
            </a:r>
            <a:r>
              <a:rPr dirty="0" smtClean="0" sz="1400" spc="-10" b="1">
                <a:latin typeface="Times New Roman"/>
                <a:cs typeface="Times New Roman"/>
              </a:rPr>
              <a:t>-</a:t>
            </a:r>
            <a:r>
              <a:rPr dirty="0" smtClean="0" sz="1400" spc="-10" b="1">
                <a:latin typeface="Times New Roman"/>
                <a:cs typeface="Times New Roman"/>
              </a:rPr>
              <a:t>Feedb</a:t>
            </a:r>
            <a:r>
              <a:rPr dirty="0" smtClean="0" sz="1400" spc="-5" b="1">
                <a:latin typeface="Times New Roman"/>
                <a:cs typeface="Times New Roman"/>
              </a:rPr>
              <a:t>a</a:t>
            </a:r>
            <a:r>
              <a:rPr dirty="0" smtClean="0" sz="1400" spc="-10" b="1">
                <a:latin typeface="Times New Roman"/>
                <a:cs typeface="Times New Roman"/>
              </a:rPr>
              <a:t>ck</a:t>
            </a:r>
            <a:r>
              <a:rPr dirty="0" smtClean="0" sz="1400" spc="135" b="1">
                <a:latin typeface="Times New Roman"/>
                <a:cs typeface="Times New Roman"/>
              </a:rPr>
              <a:t> </a:t>
            </a:r>
            <a:r>
              <a:rPr dirty="0" smtClean="0" sz="1400" spc="-10" b="1">
                <a:latin typeface="Times New Roman"/>
                <a:cs typeface="Times New Roman"/>
              </a:rPr>
              <a:t>Ban</a:t>
            </a:r>
            <a:r>
              <a:rPr dirty="0" smtClean="0" sz="1400" spc="-5" b="1">
                <a:latin typeface="Times New Roman"/>
                <a:cs typeface="Times New Roman"/>
              </a:rPr>
              <a:t>d</a:t>
            </a:r>
            <a:r>
              <a:rPr dirty="0" smtClean="0" sz="1400" spc="-10" b="1">
                <a:latin typeface="Times New Roman"/>
                <a:cs typeface="Times New Roman"/>
              </a:rPr>
              <a:t>-Stop</a:t>
            </a:r>
            <a:r>
              <a:rPr dirty="0" smtClean="0" sz="1400" spc="130" b="1">
                <a:latin typeface="Times New Roman"/>
                <a:cs typeface="Times New Roman"/>
              </a:rPr>
              <a:t> </a:t>
            </a:r>
            <a:r>
              <a:rPr dirty="0" smtClean="0" sz="1400" spc="-10" b="1">
                <a:latin typeface="Times New Roman"/>
                <a:cs typeface="Times New Roman"/>
              </a:rPr>
              <a:t>Filter:</a:t>
            </a:r>
            <a:r>
              <a:rPr dirty="0" smtClean="0" sz="1400" spc="150" b="1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Fi</a:t>
            </a:r>
            <a:r>
              <a:rPr dirty="0" smtClean="0" sz="1400" spc="-5">
                <a:latin typeface="Times New Roman"/>
                <a:cs typeface="Times New Roman"/>
              </a:rPr>
              <a:t>g</a:t>
            </a:r>
            <a:r>
              <a:rPr dirty="0" smtClean="0" sz="1400" spc="-10">
                <a:latin typeface="Times New Roman"/>
                <a:cs typeface="Times New Roman"/>
              </a:rPr>
              <a:t>ure</a:t>
            </a:r>
            <a:r>
              <a:rPr dirty="0" smtClean="0" sz="1400" spc="1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1</a:t>
            </a:r>
            <a:r>
              <a:rPr dirty="0" smtClean="0" sz="1400" spc="0">
                <a:latin typeface="Times New Roman"/>
                <a:cs typeface="Times New Roman"/>
              </a:rPr>
              <a:t>5</a:t>
            </a:r>
            <a:r>
              <a:rPr dirty="0" smtClean="0" sz="1400" spc="-10">
                <a:latin typeface="Times New Roman"/>
                <a:cs typeface="Times New Roman"/>
              </a:rPr>
              <a:t>-</a:t>
            </a:r>
            <a:r>
              <a:rPr dirty="0" smtClean="0" sz="1400" spc="-10">
                <a:latin typeface="Times New Roman"/>
                <a:cs typeface="Times New Roman"/>
              </a:rPr>
              <a:t>20</a:t>
            </a:r>
            <a:r>
              <a:rPr dirty="0" smtClean="0" sz="1400" spc="1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shows</a:t>
            </a:r>
            <a:r>
              <a:rPr dirty="0" smtClean="0" sz="1400" spc="1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135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-5">
                <a:latin typeface="Times New Roman"/>
                <a:cs typeface="Times New Roman"/>
              </a:rPr>
              <a:t>ultipl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-feedback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ban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-stop</a:t>
            </a:r>
            <a:r>
              <a:rPr dirty="0" smtClean="0" sz="1400" spc="-5">
                <a:latin typeface="Times New Roman"/>
                <a:cs typeface="Times New Roman"/>
              </a:rPr>
              <a:t> filter,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Multiple-feedback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and</a:t>
            </a:r>
            <a:r>
              <a:rPr dirty="0" smtClean="0" sz="1400" spc="6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state-variable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are</a:t>
            </a:r>
            <a:r>
              <a:rPr dirty="0" smtClean="0" sz="1400" spc="6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5">
                <a:latin typeface="Times New Roman"/>
                <a:cs typeface="Times New Roman"/>
              </a:rPr>
              <a:t>m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-10">
                <a:latin typeface="Times New Roman"/>
                <a:cs typeface="Times New Roman"/>
              </a:rPr>
              <a:t>on</a:t>
            </a:r>
            <a:r>
              <a:rPr dirty="0" smtClean="0" sz="1400" spc="6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types</a:t>
            </a:r>
            <a:r>
              <a:rPr dirty="0" smtClean="0" sz="1400" spc="6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of</a:t>
            </a:r>
            <a:r>
              <a:rPr dirty="0" smtClean="0" sz="1400" spc="6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ban</a:t>
            </a:r>
            <a:r>
              <a:rPr dirty="0" smtClean="0" sz="1400" spc="5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-</a:t>
            </a:r>
            <a:r>
              <a:rPr dirty="0" smtClean="0" sz="1400" spc="-10">
                <a:latin typeface="Times New Roman"/>
                <a:cs typeface="Times New Roman"/>
              </a:rPr>
              <a:t>stop</a:t>
            </a:r>
            <a:r>
              <a:rPr dirty="0" smtClean="0" sz="1400" spc="65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filters,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as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shown</a:t>
            </a:r>
            <a:r>
              <a:rPr dirty="0" smtClean="0" sz="1400" spc="-5">
                <a:latin typeface="Times New Roman"/>
                <a:cs typeface="Times New Roman"/>
              </a:rPr>
              <a:t> in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Fi</a:t>
            </a:r>
            <a:r>
              <a:rPr dirty="0" smtClean="0" sz="1400" spc="-5">
                <a:latin typeface="Times New Roman"/>
                <a:cs typeface="Times New Roman"/>
              </a:rPr>
              <a:t>g</a:t>
            </a:r>
            <a:r>
              <a:rPr dirty="0" smtClean="0" sz="1400" spc="-10">
                <a:latin typeface="Times New Roman"/>
                <a:cs typeface="Times New Roman"/>
              </a:rPr>
              <a:t>ur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15-20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nd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15-21,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respectively.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44500" y="4243070"/>
            <a:ext cx="6881495" cy="86423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50800">
              <a:lnSpc>
                <a:spcPct val="100000"/>
              </a:lnSpc>
              <a:tabLst>
                <a:tab pos="3859529" algn="l"/>
              </a:tabLst>
            </a:pPr>
            <a:r>
              <a:rPr dirty="0" smtClean="0" sz="1200">
                <a:latin typeface="Times New Roman"/>
                <a:cs typeface="Times New Roman"/>
              </a:rPr>
              <a:t>FIG</a:t>
            </a:r>
            <a:r>
              <a:rPr dirty="0" smtClean="0" sz="1200" spc="-5">
                <a:latin typeface="Times New Roman"/>
                <a:cs typeface="Times New Roman"/>
              </a:rPr>
              <a:t>U</a:t>
            </a:r>
            <a:r>
              <a:rPr dirty="0" smtClean="0" sz="1200" spc="0">
                <a:latin typeface="Times New Roman"/>
                <a:cs typeface="Times New Roman"/>
              </a:rPr>
              <a:t>RE 15-20: Multi</a:t>
            </a:r>
            <a:r>
              <a:rPr dirty="0" smtClean="0" sz="1200" spc="-10">
                <a:latin typeface="Times New Roman"/>
                <a:cs typeface="Times New Roman"/>
              </a:rPr>
              <a:t>p</a:t>
            </a:r>
            <a:r>
              <a:rPr dirty="0" smtClean="0" sz="1200" spc="0">
                <a:latin typeface="Times New Roman"/>
                <a:cs typeface="Times New Roman"/>
              </a:rPr>
              <a:t>le-feedback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band-stop fi</a:t>
            </a:r>
            <a:r>
              <a:rPr dirty="0" smtClean="0" sz="1200" spc="-10">
                <a:latin typeface="Times New Roman"/>
                <a:cs typeface="Times New Roman"/>
              </a:rPr>
              <a:t>l</a:t>
            </a:r>
            <a:r>
              <a:rPr dirty="0" smtClean="0" sz="1200" spc="0">
                <a:latin typeface="Times New Roman"/>
                <a:cs typeface="Times New Roman"/>
              </a:rPr>
              <a:t>ter.	</a:t>
            </a:r>
            <a:r>
              <a:rPr dirty="0" smtClean="0" sz="1200" spc="0">
                <a:latin typeface="Times New Roman"/>
                <a:cs typeface="Times New Roman"/>
              </a:rPr>
              <a:t>FIG</a:t>
            </a:r>
            <a:r>
              <a:rPr dirty="0" smtClean="0" sz="1200" spc="-5">
                <a:latin typeface="Times New Roman"/>
                <a:cs typeface="Times New Roman"/>
              </a:rPr>
              <a:t>U</a:t>
            </a:r>
            <a:r>
              <a:rPr dirty="0" smtClean="0" sz="1200" spc="0">
                <a:latin typeface="Times New Roman"/>
                <a:cs typeface="Times New Roman"/>
              </a:rPr>
              <a:t>RE 15-21: St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te</a:t>
            </a:r>
            <a:r>
              <a:rPr dirty="0" smtClean="0" sz="1200" spc="-5">
                <a:latin typeface="Times New Roman"/>
                <a:cs typeface="Times New Roman"/>
              </a:rPr>
              <a:t>-</a:t>
            </a:r>
            <a:r>
              <a:rPr dirty="0" smtClean="0" sz="1200" spc="0">
                <a:latin typeface="Times New Roman"/>
                <a:cs typeface="Times New Roman"/>
              </a:rPr>
              <a:t>variable ba</a:t>
            </a:r>
            <a:r>
              <a:rPr dirty="0" smtClean="0" sz="1200" spc="-5">
                <a:latin typeface="Times New Roman"/>
                <a:cs typeface="Times New Roman"/>
              </a:rPr>
              <a:t>n</a:t>
            </a:r>
            <a:r>
              <a:rPr dirty="0" smtClean="0" sz="1200" spc="0">
                <a:latin typeface="Times New Roman"/>
                <a:cs typeface="Times New Roman"/>
              </a:rPr>
              <a:t>d-stop filter.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ts val="500"/>
              </a:lnSpc>
              <a:spcBef>
                <a:spcPts val="15"/>
              </a:spcBef>
            </a:pPr>
            <a:endParaRPr sz="500"/>
          </a:p>
          <a:p>
            <a:pPr>
              <a:lnSpc>
                <a:spcPts val="1000"/>
              </a:lnSpc>
            </a:pPr>
            <a:endParaRPr sz="1000"/>
          </a:p>
          <a:p>
            <a:pPr marL="12700" marR="12700">
              <a:lnSpc>
                <a:spcPct val="111800"/>
              </a:lnSpc>
            </a:pPr>
            <a:r>
              <a:rPr dirty="0" smtClean="0" sz="1400" spc="-10" b="1">
                <a:latin typeface="Times New Roman"/>
                <a:cs typeface="Times New Roman"/>
              </a:rPr>
              <a:t>EXAMPLE</a:t>
            </a:r>
            <a:r>
              <a:rPr dirty="0" smtClean="0" sz="1400" spc="60" b="1">
                <a:latin typeface="Times New Roman"/>
                <a:cs typeface="Times New Roman"/>
              </a:rPr>
              <a:t> </a:t>
            </a:r>
            <a:r>
              <a:rPr dirty="0" smtClean="0" sz="1400" spc="-10" b="1">
                <a:latin typeface="Times New Roman"/>
                <a:cs typeface="Times New Roman"/>
              </a:rPr>
              <a:t>1</a:t>
            </a:r>
            <a:r>
              <a:rPr dirty="0" smtClean="0" sz="1400" spc="0" b="1">
                <a:latin typeface="Times New Roman"/>
                <a:cs typeface="Times New Roman"/>
              </a:rPr>
              <a:t>5</a:t>
            </a:r>
            <a:r>
              <a:rPr dirty="0" smtClean="0" sz="1400" spc="-10" b="1">
                <a:latin typeface="Times New Roman"/>
                <a:cs typeface="Times New Roman"/>
              </a:rPr>
              <a:t>-8</a:t>
            </a:r>
            <a:r>
              <a:rPr dirty="0" smtClean="0" sz="1400" spc="-5">
                <a:latin typeface="Times New Roman"/>
                <a:cs typeface="Times New Roman"/>
              </a:rPr>
              <a:t>: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Verify</a:t>
            </a:r>
            <a:r>
              <a:rPr dirty="0" smtClean="0" sz="1400" spc="6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that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the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ban</a:t>
            </a:r>
            <a:r>
              <a:rPr dirty="0" smtClean="0" sz="1400" spc="5">
                <a:latin typeface="Times New Roman"/>
                <a:cs typeface="Times New Roman"/>
              </a:rPr>
              <a:t>d</a:t>
            </a:r>
            <a:r>
              <a:rPr dirty="0" smtClean="0" sz="1400" spc="-5">
                <a:latin typeface="Times New Roman"/>
                <a:cs typeface="Times New Roman"/>
              </a:rPr>
              <a:t>-st</a:t>
            </a:r>
            <a:r>
              <a:rPr dirty="0" smtClean="0" sz="1400" spc="-5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65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filter</a:t>
            </a:r>
            <a:r>
              <a:rPr dirty="0" smtClean="0" sz="1400" spc="6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in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Fi</a:t>
            </a:r>
            <a:r>
              <a:rPr dirty="0" smtClean="0" sz="1400" spc="-5">
                <a:latin typeface="Times New Roman"/>
                <a:cs typeface="Times New Roman"/>
              </a:rPr>
              <a:t>g</a:t>
            </a:r>
            <a:r>
              <a:rPr dirty="0" smtClean="0" sz="1400" spc="-10">
                <a:latin typeface="Times New Roman"/>
                <a:cs typeface="Times New Roman"/>
              </a:rPr>
              <a:t>ure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1</a:t>
            </a:r>
            <a:r>
              <a:rPr dirty="0" smtClean="0" sz="1400" spc="0">
                <a:latin typeface="Times New Roman"/>
                <a:cs typeface="Times New Roman"/>
              </a:rPr>
              <a:t>5</a:t>
            </a:r>
            <a:r>
              <a:rPr dirty="0" smtClean="0" sz="1400" spc="-10">
                <a:latin typeface="Times New Roman"/>
                <a:cs typeface="Times New Roman"/>
              </a:rPr>
              <a:t>-22</a:t>
            </a:r>
            <a:r>
              <a:rPr dirty="0" smtClean="0" sz="1400" spc="6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has</a:t>
            </a:r>
            <a:r>
              <a:rPr dirty="0" smtClean="0" sz="1400" spc="6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6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c</a:t>
            </a:r>
            <a:r>
              <a:rPr dirty="0" smtClean="0" sz="1400" spc="-2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nter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frequency</a:t>
            </a:r>
            <a:r>
              <a:rPr dirty="0" smtClean="0" sz="1400" spc="6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of</a:t>
            </a:r>
            <a:r>
              <a:rPr dirty="0" smtClean="0" sz="1400" spc="6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60</a:t>
            </a:r>
            <a:r>
              <a:rPr dirty="0" smtClean="0" sz="1400" spc="-10">
                <a:latin typeface="Times New Roman"/>
                <a:cs typeface="Times New Roman"/>
              </a:rPr>
              <a:t> Hz,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and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opti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ze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the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filter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for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�</a:t>
            </a:r>
            <a:r>
              <a:rPr dirty="0" smtClean="0" sz="1400" spc="85">
                <a:latin typeface="Cambria Math"/>
                <a:cs typeface="Cambria Math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of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10.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44500" y="5559297"/>
            <a:ext cx="969644" cy="19494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200">
                <a:latin typeface="Times New Roman"/>
                <a:cs typeface="Times New Roman"/>
              </a:rPr>
              <a:t>FIG</a:t>
            </a:r>
            <a:r>
              <a:rPr dirty="0" smtClean="0" sz="1200" spc="-5">
                <a:latin typeface="Times New Roman"/>
                <a:cs typeface="Times New Roman"/>
              </a:rPr>
              <a:t>U</a:t>
            </a:r>
            <a:r>
              <a:rPr dirty="0" smtClean="0" sz="1200" spc="0">
                <a:latin typeface="Times New Roman"/>
                <a:cs typeface="Times New Roman"/>
              </a:rPr>
              <a:t>RE 15-22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44500" y="7835900"/>
            <a:ext cx="6639559" cy="142430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 spc="-10" b="1" i="1">
                <a:latin typeface="Times New Roman"/>
                <a:cs typeface="Times New Roman"/>
              </a:rPr>
              <a:t>Solut</a:t>
            </a:r>
            <a:r>
              <a:rPr dirty="0" smtClean="0" sz="1400" spc="-10" b="1" i="1">
                <a:latin typeface="Times New Roman"/>
                <a:cs typeface="Times New Roman"/>
              </a:rPr>
              <a:t>i</a:t>
            </a:r>
            <a:r>
              <a:rPr dirty="0" smtClean="0" sz="1400" spc="-10" b="1" i="1">
                <a:latin typeface="Times New Roman"/>
                <a:cs typeface="Times New Roman"/>
              </a:rPr>
              <a:t>on</a:t>
            </a:r>
            <a:r>
              <a:rPr dirty="0" smtClean="0" sz="1400" spc="-10" b="1" i="1">
                <a:latin typeface="Times New Roman"/>
                <a:cs typeface="Times New Roman"/>
              </a:rPr>
              <a:t> </a:t>
            </a:r>
            <a:r>
              <a:rPr dirty="0" smtClean="0" sz="1400" spc="-240">
                <a:latin typeface="Cambria Math"/>
                <a:cs typeface="Cambria Math"/>
              </a:rPr>
              <a:t>�</a:t>
            </a:r>
            <a:r>
              <a:rPr dirty="0" smtClean="0" baseline="-16666" sz="1500" spc="30">
                <a:latin typeface="Cambria Math"/>
                <a:cs typeface="Cambria Math"/>
              </a:rPr>
              <a:t>0</a:t>
            </a:r>
            <a:r>
              <a:rPr dirty="0" smtClean="0" baseline="-16666" sz="1500" spc="30">
                <a:latin typeface="Cambria Math"/>
                <a:cs typeface="Cambria Math"/>
              </a:rPr>
              <a:t> </a:t>
            </a:r>
            <a:r>
              <a:rPr dirty="0" smtClean="0" baseline="-16666" sz="1500" spc="-37">
                <a:latin typeface="Cambria Math"/>
                <a:cs typeface="Cambria Math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equals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t</a:t>
            </a:r>
            <a:r>
              <a:rPr dirty="0" smtClean="0" sz="1400" spc="-5">
                <a:latin typeface="Times New Roman"/>
                <a:cs typeface="Times New Roman"/>
              </a:rPr>
              <a:t>h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295">
                <a:latin typeface="Cambria Math"/>
                <a:cs typeface="Cambria Math"/>
              </a:rPr>
              <a:t>�</a:t>
            </a:r>
            <a:r>
              <a:rPr dirty="0" smtClean="0" baseline="-16666" sz="1500" spc="0">
                <a:latin typeface="Cambria Math"/>
                <a:cs typeface="Cambria Math"/>
              </a:rPr>
              <a:t>𝑐</a:t>
            </a:r>
            <a:r>
              <a:rPr dirty="0" smtClean="0" sz="1400" spc="-10">
                <a:latin typeface="Times New Roman"/>
                <a:cs typeface="Times New Roman"/>
              </a:rPr>
              <a:t>of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the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integrator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sta</a:t>
            </a:r>
            <a:r>
              <a:rPr dirty="0" smtClean="0" sz="1400" spc="-20">
                <a:latin typeface="Times New Roman"/>
                <a:cs typeface="Times New Roman"/>
              </a:rPr>
              <a:t>g</a:t>
            </a:r>
            <a:r>
              <a:rPr dirty="0" smtClean="0" sz="1400" spc="-5">
                <a:latin typeface="Times New Roman"/>
                <a:cs typeface="Times New Roman"/>
              </a:rPr>
              <a:t>es.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(In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practice,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component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va</a:t>
            </a:r>
            <a:r>
              <a:rPr dirty="0" smtClean="0" sz="1400" spc="-15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ues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are</a:t>
            </a:r>
            <a:r>
              <a:rPr dirty="0" smtClean="0" sz="1400" spc="15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critical).</a:t>
            </a:r>
            <a:endParaRPr sz="1400">
              <a:latin typeface="Times New Roman"/>
              <a:cs typeface="Times New Roman"/>
            </a:endParaRPr>
          </a:p>
          <a:p>
            <a:pPr algn="ctr" marL="243840">
              <a:lnSpc>
                <a:spcPct val="100000"/>
              </a:lnSpc>
              <a:spcBef>
                <a:spcPts val="209"/>
              </a:spcBef>
            </a:pPr>
            <a:r>
              <a:rPr dirty="0" smtClean="0" sz="1400" spc="-240">
                <a:latin typeface="Cambria Math"/>
                <a:cs typeface="Cambria Math"/>
              </a:rPr>
              <a:t>�</a:t>
            </a:r>
            <a:r>
              <a:rPr dirty="0" smtClean="0" baseline="-16666" sz="1500" spc="30">
                <a:latin typeface="Cambria Math"/>
                <a:cs typeface="Cambria Math"/>
              </a:rPr>
              <a:t>0</a:t>
            </a:r>
            <a:r>
              <a:rPr dirty="0" smtClean="0" baseline="-16666" sz="1500" spc="30">
                <a:latin typeface="Cambria Math"/>
                <a:cs typeface="Cambria Math"/>
              </a:rPr>
              <a:t> </a:t>
            </a:r>
            <a:r>
              <a:rPr dirty="0" smtClean="0" baseline="-16666" sz="1500" spc="15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-295">
                <a:latin typeface="Cambria Math"/>
                <a:cs typeface="Cambria Math"/>
              </a:rPr>
              <a:t>�</a:t>
            </a:r>
            <a:r>
              <a:rPr dirty="0" smtClean="0" baseline="-16666" sz="1500" spc="0">
                <a:latin typeface="Cambria Math"/>
                <a:cs typeface="Cambria Math"/>
              </a:rPr>
              <a:t>𝑐</a:t>
            </a:r>
            <a:r>
              <a:rPr dirty="0" smtClean="0" sz="1400" spc="-15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1</a:t>
            </a:r>
            <a:r>
              <a:rPr dirty="0" smtClean="0" baseline="1984" sz="2100" spc="-7">
                <a:latin typeface="Cambria Math"/>
                <a:cs typeface="Cambria Math"/>
              </a:rPr>
              <a:t>⁄</a:t>
            </a:r>
            <a:r>
              <a:rPr dirty="0" smtClean="0" sz="1400" spc="-10">
                <a:latin typeface="Cambria Math"/>
                <a:cs typeface="Cambria Math"/>
              </a:rPr>
              <a:t>(</a:t>
            </a:r>
            <a:r>
              <a:rPr dirty="0" smtClean="0" sz="1400" spc="-15">
                <a:latin typeface="Cambria Math"/>
                <a:cs typeface="Cambria Math"/>
              </a:rPr>
              <a:t>2</a:t>
            </a:r>
            <a:r>
              <a:rPr dirty="0" smtClean="0" sz="1400" spc="-15">
                <a:latin typeface="Cambria Math"/>
                <a:cs typeface="Cambria Math"/>
              </a:rPr>
              <a:t>𝜋</a:t>
            </a:r>
            <a:r>
              <a:rPr dirty="0" smtClean="0" sz="1400" spc="-45">
                <a:latin typeface="Cambria Math"/>
                <a:cs typeface="Cambria Math"/>
              </a:rPr>
              <a:t>�</a:t>
            </a:r>
            <a:r>
              <a:rPr dirty="0" smtClean="0" baseline="-16666" sz="1500" spc="120">
                <a:latin typeface="Cambria Math"/>
                <a:cs typeface="Cambria Math"/>
              </a:rPr>
              <a:t>4</a:t>
            </a:r>
            <a:r>
              <a:rPr dirty="0" smtClean="0" sz="1400" spc="-130">
                <a:latin typeface="Cambria Math"/>
                <a:cs typeface="Cambria Math"/>
              </a:rPr>
              <a:t>�</a:t>
            </a:r>
            <a:r>
              <a:rPr dirty="0" smtClean="0" baseline="-16666" sz="1500" spc="120">
                <a:latin typeface="Cambria Math"/>
                <a:cs typeface="Cambria Math"/>
              </a:rPr>
              <a:t>1</a:t>
            </a:r>
            <a:r>
              <a:rPr dirty="0" smtClean="0" sz="1400" spc="-10">
                <a:latin typeface="Cambria Math"/>
                <a:cs typeface="Cambria Math"/>
              </a:rPr>
              <a:t>)</a:t>
            </a:r>
            <a:r>
              <a:rPr dirty="0" smtClean="0" sz="1400" spc="75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1</a:t>
            </a:r>
            <a:r>
              <a:rPr dirty="0" smtClean="0" baseline="1984" sz="2100" spc="-22">
                <a:latin typeface="Cambria Math"/>
                <a:cs typeface="Cambria Math"/>
              </a:rPr>
              <a:t>⁄</a:t>
            </a:r>
            <a:r>
              <a:rPr dirty="0" smtClean="0" sz="1400" spc="-10">
                <a:latin typeface="Cambria Math"/>
                <a:cs typeface="Cambria Math"/>
              </a:rPr>
              <a:t>(</a:t>
            </a:r>
            <a:r>
              <a:rPr dirty="0" smtClean="0" sz="1400" spc="-15">
                <a:latin typeface="Cambria Math"/>
                <a:cs typeface="Cambria Math"/>
              </a:rPr>
              <a:t>2</a:t>
            </a:r>
            <a:r>
              <a:rPr dirty="0" smtClean="0" sz="1400" spc="-15">
                <a:latin typeface="Cambria Math"/>
                <a:cs typeface="Cambria Math"/>
              </a:rPr>
              <a:t>𝜋</a:t>
            </a:r>
            <a:r>
              <a:rPr dirty="0" smtClean="0" sz="1400" spc="-45">
                <a:latin typeface="Cambria Math"/>
                <a:cs typeface="Cambria Math"/>
              </a:rPr>
              <a:t>�</a:t>
            </a:r>
            <a:r>
              <a:rPr dirty="0" smtClean="0" baseline="-16666" sz="1500" spc="120">
                <a:latin typeface="Cambria Math"/>
                <a:cs typeface="Cambria Math"/>
              </a:rPr>
              <a:t>7</a:t>
            </a:r>
            <a:r>
              <a:rPr dirty="0" smtClean="0" sz="1400" spc="-100">
                <a:latin typeface="Cambria Math"/>
                <a:cs typeface="Cambria Math"/>
              </a:rPr>
              <a:t>�</a:t>
            </a:r>
            <a:r>
              <a:rPr dirty="0" smtClean="0" baseline="-16666" sz="1500" spc="120">
                <a:latin typeface="Cambria Math"/>
                <a:cs typeface="Cambria Math"/>
              </a:rPr>
              <a:t>2</a:t>
            </a:r>
            <a:r>
              <a:rPr dirty="0" smtClean="0" sz="1400" spc="-10">
                <a:latin typeface="Cambria Math"/>
                <a:cs typeface="Cambria Math"/>
              </a:rPr>
              <a:t>)</a:t>
            </a:r>
            <a:r>
              <a:rPr dirty="0" smtClean="0" sz="1400" spc="75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1</a:t>
            </a:r>
            <a:r>
              <a:rPr dirty="0" smtClean="0" baseline="1984" sz="2100" spc="-22">
                <a:latin typeface="Cambria Math"/>
                <a:cs typeface="Cambria Math"/>
              </a:rPr>
              <a:t>⁄</a:t>
            </a:r>
            <a:r>
              <a:rPr dirty="0" smtClean="0" sz="1400" spc="-10">
                <a:latin typeface="Cambria Math"/>
                <a:cs typeface="Cambria Math"/>
              </a:rPr>
              <a:t>(</a:t>
            </a:r>
            <a:r>
              <a:rPr dirty="0" smtClean="0" sz="1400" spc="-15">
                <a:latin typeface="Cambria Math"/>
                <a:cs typeface="Cambria Math"/>
              </a:rPr>
              <a:t>2</a:t>
            </a:r>
            <a:r>
              <a:rPr dirty="0" smtClean="0" sz="1400" spc="-15">
                <a:latin typeface="Cambria Math"/>
                <a:cs typeface="Cambria Math"/>
              </a:rPr>
              <a:t>𝜋</a:t>
            </a:r>
            <a:r>
              <a:rPr dirty="0" smtClean="0" baseline="1984" sz="2100" spc="-15">
                <a:latin typeface="Cambria Math"/>
                <a:cs typeface="Cambria Math"/>
              </a:rPr>
              <a:t>(</a:t>
            </a:r>
            <a:r>
              <a:rPr dirty="0" smtClean="0" sz="1400" spc="-15">
                <a:latin typeface="Cambria Math"/>
                <a:cs typeface="Cambria Math"/>
              </a:rPr>
              <a:t>1</a:t>
            </a:r>
            <a:r>
              <a:rPr dirty="0" smtClean="0" sz="1400" spc="-10">
                <a:latin typeface="Cambria Math"/>
                <a:cs typeface="Cambria Math"/>
              </a:rPr>
              <a:t>2</a:t>
            </a:r>
            <a:r>
              <a:rPr dirty="0" smtClean="0" sz="1400" spc="-5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k</a:t>
            </a:r>
            <a:r>
              <a:rPr dirty="0" smtClean="0" sz="1400" spc="-15">
                <a:latin typeface="Cambria Math"/>
                <a:cs typeface="Cambria Math"/>
              </a:rPr>
              <a:t>Ω</a:t>
            </a:r>
            <a:r>
              <a:rPr dirty="0" smtClean="0" baseline="1984" sz="2100" spc="-7">
                <a:latin typeface="Cambria Math"/>
                <a:cs typeface="Cambria Math"/>
              </a:rPr>
              <a:t>)</a:t>
            </a:r>
            <a:r>
              <a:rPr dirty="0" smtClean="0" baseline="1984" sz="2100" spc="-15">
                <a:latin typeface="Cambria Math"/>
                <a:cs typeface="Cambria Math"/>
              </a:rPr>
              <a:t>(</a:t>
            </a:r>
            <a:r>
              <a:rPr dirty="0" smtClean="0" sz="1400" spc="-15">
                <a:latin typeface="Cambria Math"/>
                <a:cs typeface="Cambria Math"/>
              </a:rPr>
              <a:t>0</a:t>
            </a:r>
            <a:r>
              <a:rPr dirty="0" smtClean="0" sz="1400" spc="-5">
                <a:latin typeface="Cambria Math"/>
                <a:cs typeface="Cambria Math"/>
              </a:rPr>
              <a:t>.</a:t>
            </a:r>
            <a:r>
              <a:rPr dirty="0" smtClean="0" sz="1400" spc="-15">
                <a:latin typeface="Cambria Math"/>
                <a:cs typeface="Cambria Math"/>
              </a:rPr>
              <a:t>2</a:t>
            </a:r>
            <a:r>
              <a:rPr dirty="0" smtClean="0" sz="1400" spc="-10">
                <a:latin typeface="Cambria Math"/>
                <a:cs typeface="Cambria Math"/>
              </a:rPr>
              <a:t>2</a:t>
            </a:r>
            <a:r>
              <a:rPr dirty="0" smtClean="0" sz="1400" spc="-10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𝜇</a:t>
            </a:r>
            <a:r>
              <a:rPr dirty="0" smtClean="0" sz="1400" spc="-15">
                <a:latin typeface="Cambria Math"/>
                <a:cs typeface="Cambria Math"/>
              </a:rPr>
              <a:t>F</a:t>
            </a:r>
            <a:r>
              <a:rPr dirty="0" smtClean="0" baseline="1984" sz="2100" spc="-15">
                <a:latin typeface="Cambria Math"/>
                <a:cs typeface="Cambria Math"/>
              </a:rPr>
              <a:t>)</a:t>
            </a:r>
            <a:r>
              <a:rPr dirty="0" smtClean="0" sz="1400" spc="-10">
                <a:latin typeface="Cambria Math"/>
                <a:cs typeface="Cambria Math"/>
              </a:rPr>
              <a:t>)</a:t>
            </a:r>
            <a:r>
              <a:rPr dirty="0" smtClean="0" sz="1400" spc="75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6</a:t>
            </a:r>
            <a:r>
              <a:rPr dirty="0" smtClean="0" sz="1400" spc="-10">
                <a:latin typeface="Cambria Math"/>
                <a:cs typeface="Cambria Math"/>
              </a:rPr>
              <a:t>0</a:t>
            </a:r>
            <a:r>
              <a:rPr dirty="0" smtClean="0" sz="1400" spc="-10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Hz</a:t>
            </a:r>
            <a:endParaRPr sz="1400">
              <a:latin typeface="Cambria Math"/>
              <a:cs typeface="Cambria Math"/>
            </a:endParaRPr>
          </a:p>
          <a:p>
            <a:pPr marL="12700">
              <a:lnSpc>
                <a:spcPct val="100000"/>
              </a:lnSpc>
              <a:spcBef>
                <a:spcPts val="204"/>
              </a:spcBef>
            </a:pPr>
            <a:r>
              <a:rPr dirty="0" smtClean="0" sz="1400" spc="-10">
                <a:latin typeface="Times New Roman"/>
                <a:cs typeface="Times New Roman"/>
              </a:rPr>
              <a:t>We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c</a:t>
            </a:r>
            <a:r>
              <a:rPr dirty="0" smtClean="0" sz="1400" spc="-2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5">
                <a:latin typeface="Times New Roman"/>
                <a:cs typeface="Times New Roman"/>
              </a:rPr>
              <a:t>b</a:t>
            </a:r>
            <a:r>
              <a:rPr dirty="0" smtClean="0" sz="1400" spc="-10">
                <a:latin typeface="Times New Roman"/>
                <a:cs typeface="Times New Roman"/>
              </a:rPr>
              <a:t>tain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�</a:t>
            </a:r>
            <a:r>
              <a:rPr dirty="0" smtClean="0" sz="1400" spc="120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1</a:t>
            </a:r>
            <a:r>
              <a:rPr dirty="0" smtClean="0" sz="1400" spc="-10">
                <a:latin typeface="Cambria Math"/>
                <a:cs typeface="Cambria Math"/>
              </a:rPr>
              <a:t>0</a:t>
            </a:r>
            <a:r>
              <a:rPr dirty="0" smtClean="0" sz="1400" spc="45">
                <a:latin typeface="Cambria Math"/>
                <a:cs typeface="Cambria Math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by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hoosing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45">
                <a:latin typeface="Cambria Math"/>
                <a:cs typeface="Cambria Math"/>
              </a:rPr>
              <a:t>�</a:t>
            </a:r>
            <a:r>
              <a:rPr dirty="0" smtClean="0" baseline="-16666" sz="1500" spc="30">
                <a:latin typeface="Cambria Math"/>
                <a:cs typeface="Cambria Math"/>
              </a:rPr>
              <a:t>6</a:t>
            </a:r>
            <a:r>
              <a:rPr dirty="0" smtClean="0" baseline="-16666" sz="1500" spc="30">
                <a:latin typeface="Cambria Math"/>
                <a:cs typeface="Cambria Math"/>
              </a:rPr>
              <a:t> </a:t>
            </a:r>
            <a:r>
              <a:rPr dirty="0" smtClean="0" baseline="-16666" sz="1500" spc="-52">
                <a:latin typeface="Cambria Math"/>
                <a:cs typeface="Cambria Math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and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then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calculating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45">
                <a:latin typeface="Cambria Math"/>
                <a:cs typeface="Cambria Math"/>
              </a:rPr>
              <a:t>�</a:t>
            </a:r>
            <a:r>
              <a:rPr dirty="0" smtClean="0" baseline="-16666" sz="1500" spc="120">
                <a:latin typeface="Cambria Math"/>
                <a:cs typeface="Cambria Math"/>
              </a:rPr>
              <a:t>5</a:t>
            </a:r>
            <a:r>
              <a:rPr dirty="0" smtClean="0" sz="1400" spc="-5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  <a:p>
            <a:pPr algn="ctr" marL="236854">
              <a:lnSpc>
                <a:spcPct val="100000"/>
              </a:lnSpc>
              <a:spcBef>
                <a:spcPts val="204"/>
              </a:spcBef>
            </a:pPr>
            <a:r>
              <a:rPr dirty="0" smtClean="0" sz="1400" spc="-15">
                <a:latin typeface="Cambria Math"/>
                <a:cs typeface="Cambria Math"/>
              </a:rPr>
              <a:t>�</a:t>
            </a:r>
            <a:r>
              <a:rPr dirty="0" smtClean="0" sz="1400" spc="120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=</a:t>
            </a:r>
            <a:r>
              <a:rPr dirty="0" smtClean="0" sz="1400" spc="85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1</a:t>
            </a:r>
            <a:r>
              <a:rPr dirty="0" smtClean="0" baseline="1984" sz="2100" spc="-22">
                <a:latin typeface="Cambria Math"/>
                <a:cs typeface="Cambria Math"/>
              </a:rPr>
              <a:t>⁄</a:t>
            </a:r>
            <a:r>
              <a:rPr dirty="0" smtClean="0" sz="1400" spc="-10">
                <a:latin typeface="Cambria Math"/>
                <a:cs typeface="Cambria Math"/>
              </a:rPr>
              <a:t>3</a:t>
            </a:r>
            <a:r>
              <a:rPr dirty="0" smtClean="0" sz="1400" spc="-75">
                <a:latin typeface="Cambria Math"/>
                <a:cs typeface="Cambria Math"/>
              </a:rPr>
              <a:t> </a:t>
            </a:r>
            <a:r>
              <a:rPr dirty="0" smtClean="0" baseline="1984" sz="2100" spc="-15">
                <a:latin typeface="Cambria Math"/>
                <a:cs typeface="Cambria Math"/>
              </a:rPr>
              <a:t>(</a:t>
            </a:r>
            <a:r>
              <a:rPr dirty="0" smtClean="0" sz="1400" spc="-10">
                <a:latin typeface="Cambria Math"/>
                <a:cs typeface="Cambria Math"/>
              </a:rPr>
              <a:t>(</a:t>
            </a:r>
            <a:r>
              <a:rPr dirty="0" smtClean="0" sz="1400" spc="-45">
                <a:latin typeface="Cambria Math"/>
                <a:cs typeface="Cambria Math"/>
              </a:rPr>
              <a:t>�</a:t>
            </a:r>
            <a:r>
              <a:rPr dirty="0" smtClean="0" baseline="-16666" sz="1500" spc="120">
                <a:latin typeface="Cambria Math"/>
                <a:cs typeface="Cambria Math"/>
              </a:rPr>
              <a:t>5</a:t>
            </a:r>
            <a:r>
              <a:rPr dirty="0" smtClean="0" baseline="1984" sz="2100" spc="-22">
                <a:latin typeface="Cambria Math"/>
                <a:cs typeface="Cambria Math"/>
              </a:rPr>
              <a:t>⁄</a:t>
            </a:r>
            <a:r>
              <a:rPr dirty="0" smtClean="0" sz="1400" spc="-45">
                <a:latin typeface="Cambria Math"/>
                <a:cs typeface="Cambria Math"/>
              </a:rPr>
              <a:t>�</a:t>
            </a:r>
            <a:r>
              <a:rPr dirty="0" smtClean="0" baseline="-16666" sz="1500" spc="120">
                <a:latin typeface="Cambria Math"/>
                <a:cs typeface="Cambria Math"/>
              </a:rPr>
              <a:t>6</a:t>
            </a:r>
            <a:r>
              <a:rPr dirty="0" smtClean="0" sz="1400" spc="-10">
                <a:latin typeface="Cambria Math"/>
                <a:cs typeface="Cambria Math"/>
              </a:rPr>
              <a:t>)</a:t>
            </a:r>
            <a:r>
              <a:rPr dirty="0" smtClean="0" sz="1400" spc="-5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+</a:t>
            </a:r>
            <a:r>
              <a:rPr dirty="0" smtClean="0" sz="1400" spc="-15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1</a:t>
            </a:r>
            <a:r>
              <a:rPr dirty="0" smtClean="0" baseline="1984" sz="2100" spc="-15">
                <a:latin typeface="Cambria Math"/>
                <a:cs typeface="Cambria Math"/>
              </a:rPr>
              <a:t>)</a:t>
            </a:r>
            <a:r>
              <a:rPr dirty="0" smtClean="0" sz="1400" spc="-5">
                <a:latin typeface="Times New Roman"/>
                <a:cs typeface="Times New Roman"/>
              </a:rPr>
              <a:t>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45">
                <a:latin typeface="Cambria Math"/>
                <a:cs typeface="Cambria Math"/>
              </a:rPr>
              <a:t>�</a:t>
            </a:r>
            <a:r>
              <a:rPr dirty="0" smtClean="0" baseline="-16666" sz="1500" spc="30">
                <a:latin typeface="Cambria Math"/>
                <a:cs typeface="Cambria Math"/>
              </a:rPr>
              <a:t>5</a:t>
            </a:r>
            <a:r>
              <a:rPr dirty="0" smtClean="0" baseline="-16666" sz="1500" spc="30">
                <a:latin typeface="Cambria Math"/>
                <a:cs typeface="Cambria Math"/>
              </a:rPr>
              <a:t> </a:t>
            </a:r>
            <a:r>
              <a:rPr dirty="0" smtClean="0" baseline="-16666" sz="1500" spc="15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baseline="1984" sz="2100" spc="-15">
                <a:latin typeface="Cambria Math"/>
                <a:cs typeface="Cambria Math"/>
              </a:rPr>
              <a:t>(</a:t>
            </a:r>
            <a:r>
              <a:rPr dirty="0" smtClean="0" sz="1400" spc="-15">
                <a:latin typeface="Cambria Math"/>
                <a:cs typeface="Cambria Math"/>
              </a:rPr>
              <a:t>3</a:t>
            </a:r>
            <a:r>
              <a:rPr dirty="0" smtClean="0" sz="1400" spc="-15">
                <a:latin typeface="Cambria Math"/>
                <a:cs typeface="Cambria Math"/>
              </a:rPr>
              <a:t>�</a:t>
            </a:r>
            <a:r>
              <a:rPr dirty="0" smtClean="0" sz="1400" spc="40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−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1</a:t>
            </a:r>
            <a:r>
              <a:rPr dirty="0" smtClean="0" baseline="1984" sz="2100" spc="-15">
                <a:latin typeface="Cambria Math"/>
                <a:cs typeface="Cambria Math"/>
              </a:rPr>
              <a:t>)</a:t>
            </a:r>
            <a:r>
              <a:rPr dirty="0" smtClean="0" sz="1400" spc="-45">
                <a:latin typeface="Cambria Math"/>
                <a:cs typeface="Cambria Math"/>
              </a:rPr>
              <a:t>�</a:t>
            </a:r>
            <a:r>
              <a:rPr dirty="0" smtClean="0" baseline="-16666" sz="1500" spc="30">
                <a:latin typeface="Cambria Math"/>
                <a:cs typeface="Cambria Math"/>
              </a:rPr>
              <a:t>6</a:t>
            </a:r>
            <a:endParaRPr baseline="-16666" sz="1500">
              <a:latin typeface="Cambria Math"/>
              <a:cs typeface="Cambria Math"/>
            </a:endParaRPr>
          </a:p>
          <a:p>
            <a:pPr marL="12700">
              <a:lnSpc>
                <a:spcPct val="100000"/>
              </a:lnSpc>
              <a:spcBef>
                <a:spcPts val="210"/>
              </a:spcBef>
            </a:pPr>
            <a:r>
              <a:rPr dirty="0" smtClean="0" sz="1400" spc="-10">
                <a:latin typeface="Times New Roman"/>
                <a:cs typeface="Times New Roman"/>
              </a:rPr>
              <a:t>We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hoose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40">
                <a:latin typeface="Cambria Math"/>
                <a:cs typeface="Cambria Math"/>
              </a:rPr>
              <a:t>�</a:t>
            </a:r>
            <a:r>
              <a:rPr dirty="0" smtClean="0" baseline="-16666" sz="1500" spc="30">
                <a:latin typeface="Cambria Math"/>
                <a:cs typeface="Cambria Math"/>
              </a:rPr>
              <a:t>6</a:t>
            </a:r>
            <a:r>
              <a:rPr dirty="0" smtClean="0" baseline="-16666" sz="1500" spc="30">
                <a:latin typeface="Cambria Math"/>
                <a:cs typeface="Cambria Math"/>
              </a:rPr>
              <a:t> </a:t>
            </a:r>
            <a:r>
              <a:rPr dirty="0" smtClean="0" baseline="-16666" sz="1500" spc="15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3</a:t>
            </a:r>
            <a:r>
              <a:rPr dirty="0" smtClean="0" sz="1400" spc="-10">
                <a:latin typeface="Cambria Math"/>
                <a:cs typeface="Cambria Math"/>
              </a:rPr>
              <a:t>.3</a:t>
            </a:r>
            <a:r>
              <a:rPr dirty="0" smtClean="0" sz="1400" spc="-10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k</a:t>
            </a:r>
            <a:r>
              <a:rPr dirty="0" smtClean="0" sz="1400" spc="-15">
                <a:latin typeface="Cambria Math"/>
                <a:cs typeface="Cambria Math"/>
              </a:rPr>
              <a:t>Ω</a:t>
            </a:r>
            <a:r>
              <a:rPr dirty="0" smtClean="0" sz="1400" spc="-5">
                <a:latin typeface="Times New Roman"/>
                <a:cs typeface="Times New Roman"/>
              </a:rPr>
              <a:t>.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Then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45">
                <a:latin typeface="Cambria Math"/>
                <a:cs typeface="Cambria Math"/>
              </a:rPr>
              <a:t>�</a:t>
            </a:r>
            <a:r>
              <a:rPr dirty="0" smtClean="0" baseline="-16666" sz="1500" spc="30">
                <a:latin typeface="Cambria Math"/>
                <a:cs typeface="Cambria Math"/>
              </a:rPr>
              <a:t>5</a:t>
            </a:r>
            <a:r>
              <a:rPr dirty="0" smtClean="0" baseline="-16666" sz="1500" spc="30">
                <a:latin typeface="Cambria Math"/>
                <a:cs typeface="Cambria Math"/>
              </a:rPr>
              <a:t> </a:t>
            </a:r>
            <a:r>
              <a:rPr dirty="0" smtClean="0" baseline="-16666" sz="1500" spc="15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baseline="1984" sz="2100" spc="-7">
                <a:latin typeface="Cambria Math"/>
                <a:cs typeface="Cambria Math"/>
              </a:rPr>
              <a:t>[</a:t>
            </a:r>
            <a:r>
              <a:rPr dirty="0" smtClean="0" sz="1400" spc="-15">
                <a:latin typeface="Cambria Math"/>
                <a:cs typeface="Cambria Math"/>
              </a:rPr>
              <a:t>3</a:t>
            </a:r>
            <a:r>
              <a:rPr dirty="0" smtClean="0" baseline="1984" sz="2100" spc="-15">
                <a:latin typeface="Cambria Math"/>
                <a:cs typeface="Cambria Math"/>
              </a:rPr>
              <a:t>(</a:t>
            </a:r>
            <a:r>
              <a:rPr dirty="0" smtClean="0" sz="1400" spc="-15">
                <a:latin typeface="Cambria Math"/>
                <a:cs typeface="Cambria Math"/>
              </a:rPr>
              <a:t>10</a:t>
            </a:r>
            <a:r>
              <a:rPr dirty="0" smtClean="0" baseline="1984" sz="2100" spc="-15">
                <a:latin typeface="Cambria Math"/>
                <a:cs typeface="Cambria Math"/>
              </a:rPr>
              <a:t>)</a:t>
            </a:r>
            <a:r>
              <a:rPr dirty="0" smtClean="0" baseline="1984" sz="2100" spc="7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−</a:t>
            </a:r>
            <a:r>
              <a:rPr dirty="0" smtClean="0" sz="1400" spc="-15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1</a:t>
            </a:r>
            <a:r>
              <a:rPr dirty="0" smtClean="0" baseline="1984" sz="2100" spc="-7">
                <a:latin typeface="Cambria Math"/>
                <a:cs typeface="Cambria Math"/>
              </a:rPr>
              <a:t>]</a:t>
            </a:r>
            <a:r>
              <a:rPr dirty="0" smtClean="0" sz="1400" spc="-15">
                <a:latin typeface="Cambria Math"/>
                <a:cs typeface="Cambria Math"/>
              </a:rPr>
              <a:t>3</a:t>
            </a:r>
            <a:r>
              <a:rPr dirty="0" smtClean="0" sz="1400" spc="-10">
                <a:latin typeface="Cambria Math"/>
                <a:cs typeface="Cambria Math"/>
              </a:rPr>
              <a:t>.3</a:t>
            </a:r>
            <a:r>
              <a:rPr dirty="0" smtClean="0" sz="1400" spc="-5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k</a:t>
            </a:r>
            <a:r>
              <a:rPr dirty="0" smtClean="0" sz="1400" spc="-10">
                <a:latin typeface="Cambria Math"/>
                <a:cs typeface="Cambria Math"/>
              </a:rPr>
              <a:t>Ω</a:t>
            </a:r>
            <a:r>
              <a:rPr dirty="0" smtClean="0" sz="1400" spc="85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9</a:t>
            </a:r>
            <a:r>
              <a:rPr dirty="0" smtClean="0" sz="1400" spc="-5">
                <a:latin typeface="Cambria Math"/>
                <a:cs typeface="Cambria Math"/>
              </a:rPr>
              <a:t>5</a:t>
            </a:r>
            <a:r>
              <a:rPr dirty="0" smtClean="0" sz="1400" spc="-10">
                <a:latin typeface="Cambria Math"/>
                <a:cs typeface="Cambria Math"/>
              </a:rPr>
              <a:t>.7</a:t>
            </a:r>
            <a:r>
              <a:rPr dirty="0" smtClean="0" sz="1400" spc="-5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k</a:t>
            </a:r>
            <a:r>
              <a:rPr dirty="0" smtClean="0" sz="1400" spc="-10">
                <a:latin typeface="Cambria Math"/>
                <a:cs typeface="Cambria Math"/>
              </a:rPr>
              <a:t>Ω</a:t>
            </a:r>
            <a:endParaRPr sz="1400">
              <a:latin typeface="Cambria Math"/>
              <a:cs typeface="Cambria Math"/>
            </a:endParaRPr>
          </a:p>
          <a:p>
            <a:pPr marL="12700">
              <a:lnSpc>
                <a:spcPct val="100000"/>
              </a:lnSpc>
              <a:spcBef>
                <a:spcPts val="210"/>
              </a:spcBef>
            </a:pPr>
            <a:r>
              <a:rPr dirty="0" smtClean="0" sz="1400" spc="-10">
                <a:latin typeface="Times New Roman"/>
                <a:cs typeface="Times New Roman"/>
              </a:rPr>
              <a:t>We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se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t</a:t>
            </a:r>
            <a:r>
              <a:rPr dirty="0" smtClean="0" sz="1400" spc="-5">
                <a:latin typeface="Times New Roman"/>
                <a:cs typeface="Times New Roman"/>
              </a:rPr>
              <a:t>h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nearest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tandard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value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of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10</a:t>
            </a:r>
            <a:r>
              <a:rPr dirty="0" smtClean="0" sz="1400" spc="-10">
                <a:latin typeface="Cambria Math"/>
                <a:cs typeface="Cambria Math"/>
              </a:rPr>
              <a:t>0</a:t>
            </a:r>
            <a:r>
              <a:rPr dirty="0" smtClean="0" sz="1400" spc="-10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k</a:t>
            </a:r>
            <a:r>
              <a:rPr dirty="0" smtClean="0" sz="1400" spc="-10">
                <a:latin typeface="Cambria Math"/>
                <a:cs typeface="Cambria Math"/>
              </a:rPr>
              <a:t>Ω</a:t>
            </a:r>
            <a:r>
              <a:rPr dirty="0" smtClean="0" sz="1400" spc="-5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410711" y="2696717"/>
            <a:ext cx="4043934" cy="143941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" name="object 9"/>
          <p:cNvSpPr/>
          <p:nvPr/>
        </p:nvSpPr>
        <p:spPr>
          <a:xfrm>
            <a:off x="304800" y="307847"/>
            <a:ext cx="7163561" cy="0"/>
          </a:xfrm>
          <a:custGeom>
            <a:avLst/>
            <a:gdLst/>
            <a:ahLst/>
            <a:cxnLst/>
            <a:rect l="l" t="t" r="r" b="b"/>
            <a:pathLst>
              <a:path w="7163561" h="0">
                <a:moveTo>
                  <a:pt x="0" y="0"/>
                </a:moveTo>
                <a:lnTo>
                  <a:pt x="7163561" y="0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" name="object 10"/>
          <p:cNvSpPr/>
          <p:nvPr/>
        </p:nvSpPr>
        <p:spPr>
          <a:xfrm>
            <a:off x="307847" y="310895"/>
            <a:ext cx="0" cy="9437370"/>
          </a:xfrm>
          <a:custGeom>
            <a:avLst/>
            <a:gdLst/>
            <a:ahLst/>
            <a:cxnLst/>
            <a:rect l="l" t="t" r="r" b="b"/>
            <a:pathLst>
              <a:path w="0" h="9437370">
                <a:moveTo>
                  <a:pt x="0" y="0"/>
                </a:moveTo>
                <a:lnTo>
                  <a:pt x="0" y="9437370"/>
                </a:lnTo>
              </a:path>
            </a:pathLst>
          </a:custGeom>
          <a:ln w="73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" name="object 11"/>
          <p:cNvSpPr/>
          <p:nvPr/>
        </p:nvSpPr>
        <p:spPr>
          <a:xfrm>
            <a:off x="7465314" y="310895"/>
            <a:ext cx="0" cy="9437370"/>
          </a:xfrm>
          <a:custGeom>
            <a:avLst/>
            <a:gdLst/>
            <a:ahLst/>
            <a:cxnLst/>
            <a:rect l="l" t="t" r="r" b="b"/>
            <a:pathLst>
              <a:path w="0" h="9437370">
                <a:moveTo>
                  <a:pt x="0" y="0"/>
                </a:moveTo>
                <a:lnTo>
                  <a:pt x="0" y="9437370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" name="object 12"/>
          <p:cNvSpPr/>
          <p:nvPr/>
        </p:nvSpPr>
        <p:spPr>
          <a:xfrm>
            <a:off x="304800" y="9751314"/>
            <a:ext cx="7163561" cy="0"/>
          </a:xfrm>
          <a:custGeom>
            <a:avLst/>
            <a:gdLst/>
            <a:ahLst/>
            <a:cxnLst/>
            <a:rect l="l" t="t" r="r" b="b"/>
            <a:pathLst>
              <a:path w="7163561" h="0">
                <a:moveTo>
                  <a:pt x="0" y="0"/>
                </a:moveTo>
                <a:lnTo>
                  <a:pt x="7163561" y="0"/>
                </a:lnTo>
              </a:path>
            </a:pathLst>
          </a:custGeom>
          <a:ln w="73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" name="object 1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mtClean="0" sz="1100" spc="-10">
                <a:latin typeface="Calibri"/>
                <a:cs typeface="Calibri"/>
              </a:rPr>
              <a:t>11</a:t>
            </a:fld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78458" y="339090"/>
            <a:ext cx="6068568" cy="44279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392936" y="4761738"/>
            <a:ext cx="6027420" cy="449961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444500" y="2129281"/>
            <a:ext cx="951865" cy="59817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200">
                <a:latin typeface="Times New Roman"/>
                <a:cs typeface="Times New Roman"/>
              </a:rPr>
              <a:t>FIG</a:t>
            </a:r>
            <a:r>
              <a:rPr dirty="0" smtClean="0" sz="1200" spc="-5">
                <a:latin typeface="Times New Roman"/>
                <a:cs typeface="Times New Roman"/>
              </a:rPr>
              <a:t>U</a:t>
            </a:r>
            <a:r>
              <a:rPr dirty="0" smtClean="0" sz="1200" spc="0">
                <a:latin typeface="Times New Roman"/>
                <a:cs typeface="Times New Roman"/>
              </a:rPr>
              <a:t>RE 15-1:</a:t>
            </a:r>
            <a:endParaRPr sz="1200">
              <a:latin typeface="Times New Roman"/>
              <a:cs typeface="Times New Roman"/>
            </a:endParaRPr>
          </a:p>
          <a:p>
            <a:pPr marL="12700" marR="12700">
              <a:lnSpc>
                <a:spcPct val="110000"/>
              </a:lnSpc>
              <a:spcBef>
                <a:spcPts val="5"/>
              </a:spcBef>
            </a:pPr>
            <a:r>
              <a:rPr dirty="0" smtClean="0" sz="1200">
                <a:latin typeface="Times New Roman"/>
                <a:cs typeface="Times New Roman"/>
              </a:rPr>
              <a:t>Lo</a:t>
            </a:r>
            <a:r>
              <a:rPr dirty="0" smtClean="0" sz="1200" spc="-5">
                <a:latin typeface="Times New Roman"/>
                <a:cs typeface="Times New Roman"/>
              </a:rPr>
              <a:t>w</a:t>
            </a:r>
            <a:r>
              <a:rPr dirty="0" smtClean="0" sz="1200" spc="0">
                <a:latin typeface="Times New Roman"/>
                <a:cs typeface="Times New Roman"/>
              </a:rPr>
              <a:t>-pass fi</a:t>
            </a:r>
            <a:r>
              <a:rPr dirty="0" smtClean="0" sz="1200" spc="-5">
                <a:latin typeface="Times New Roman"/>
                <a:cs typeface="Times New Roman"/>
              </a:rPr>
              <a:t>l</a:t>
            </a:r>
            <a:r>
              <a:rPr dirty="0" smtClean="0" sz="1200" spc="0">
                <a:latin typeface="Times New Roman"/>
                <a:cs typeface="Times New Roman"/>
              </a:rPr>
              <a:t>ter</a:t>
            </a:r>
            <a:r>
              <a:rPr dirty="0" smtClean="0" sz="1200" spc="0">
                <a:latin typeface="Times New Roman"/>
                <a:cs typeface="Times New Roman"/>
              </a:rPr>
              <a:t> responses.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44500" y="6717538"/>
            <a:ext cx="977900" cy="57340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200">
                <a:latin typeface="Times New Roman"/>
                <a:cs typeface="Times New Roman"/>
              </a:rPr>
              <a:t>FIG</a:t>
            </a:r>
            <a:r>
              <a:rPr dirty="0" smtClean="0" sz="1200" spc="-5">
                <a:latin typeface="Times New Roman"/>
                <a:cs typeface="Times New Roman"/>
              </a:rPr>
              <a:t>U</a:t>
            </a:r>
            <a:r>
              <a:rPr dirty="0" smtClean="0" sz="1200" spc="0">
                <a:latin typeface="Times New Roman"/>
                <a:cs typeface="Times New Roman"/>
              </a:rPr>
              <a:t>RE 15-2:</a:t>
            </a:r>
            <a:endParaRPr sz="1200">
              <a:latin typeface="Times New Roman"/>
              <a:cs typeface="Times New Roman"/>
            </a:endParaRPr>
          </a:p>
          <a:p>
            <a:pPr marL="12700" marR="12700">
              <a:lnSpc>
                <a:spcPct val="103299"/>
              </a:lnSpc>
            </a:pPr>
            <a:r>
              <a:rPr dirty="0" smtClean="0" sz="1200">
                <a:latin typeface="Times New Roman"/>
                <a:cs typeface="Times New Roman"/>
              </a:rPr>
              <a:t>High-pass f</a:t>
            </a:r>
            <a:r>
              <a:rPr dirty="0" smtClean="0" sz="1200" spc="-10">
                <a:latin typeface="Times New Roman"/>
                <a:cs typeface="Times New Roman"/>
              </a:rPr>
              <a:t>i</a:t>
            </a:r>
            <a:r>
              <a:rPr dirty="0" smtClean="0" sz="1200" spc="0">
                <a:latin typeface="Times New Roman"/>
                <a:cs typeface="Times New Roman"/>
              </a:rPr>
              <a:t>lt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 responses.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04800" y="307847"/>
            <a:ext cx="7163561" cy="0"/>
          </a:xfrm>
          <a:custGeom>
            <a:avLst/>
            <a:gdLst/>
            <a:ahLst/>
            <a:cxnLst/>
            <a:rect l="l" t="t" r="r" b="b"/>
            <a:pathLst>
              <a:path w="7163561" h="0">
                <a:moveTo>
                  <a:pt x="0" y="0"/>
                </a:moveTo>
                <a:lnTo>
                  <a:pt x="7163561" y="0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307847" y="310895"/>
            <a:ext cx="0" cy="9437370"/>
          </a:xfrm>
          <a:custGeom>
            <a:avLst/>
            <a:gdLst/>
            <a:ahLst/>
            <a:cxnLst/>
            <a:rect l="l" t="t" r="r" b="b"/>
            <a:pathLst>
              <a:path w="0" h="9437370">
                <a:moveTo>
                  <a:pt x="0" y="0"/>
                </a:moveTo>
                <a:lnTo>
                  <a:pt x="0" y="9437370"/>
                </a:lnTo>
              </a:path>
            </a:pathLst>
          </a:custGeom>
          <a:ln w="73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7465314" y="310895"/>
            <a:ext cx="0" cy="9437370"/>
          </a:xfrm>
          <a:custGeom>
            <a:avLst/>
            <a:gdLst/>
            <a:ahLst/>
            <a:cxnLst/>
            <a:rect l="l" t="t" r="r" b="b"/>
            <a:pathLst>
              <a:path w="0" h="9437370">
                <a:moveTo>
                  <a:pt x="0" y="0"/>
                </a:moveTo>
                <a:lnTo>
                  <a:pt x="0" y="9437370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" name="object 9"/>
          <p:cNvSpPr/>
          <p:nvPr/>
        </p:nvSpPr>
        <p:spPr>
          <a:xfrm>
            <a:off x="304800" y="9751314"/>
            <a:ext cx="7163561" cy="0"/>
          </a:xfrm>
          <a:custGeom>
            <a:avLst/>
            <a:gdLst/>
            <a:ahLst/>
            <a:cxnLst/>
            <a:rect l="l" t="t" r="r" b="b"/>
            <a:pathLst>
              <a:path w="7163561" h="0">
                <a:moveTo>
                  <a:pt x="0" y="0"/>
                </a:moveTo>
                <a:lnTo>
                  <a:pt x="7163561" y="0"/>
                </a:lnTo>
              </a:path>
            </a:pathLst>
          </a:custGeom>
          <a:ln w="73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" name="object 10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95885">
              <a:lnSpc>
                <a:spcPct val="100000"/>
              </a:lnSpc>
            </a:pPr>
            <a:fld id="{81D60167-4931-47E6-BA6A-407CBD079E47}" type="slidenum">
              <a:rPr dirty="0" smtClean="0" sz="1100" spc="-10">
                <a:latin typeface="Calibri"/>
                <a:cs typeface="Calibri"/>
              </a:rPr>
              <a:t>1</a:t>
            </a:fld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75738" y="4978146"/>
            <a:ext cx="4338066" cy="30960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44500" y="421467"/>
            <a:ext cx="6884034" cy="122174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just" marL="239395" marR="14604" indent="-227329">
              <a:lnSpc>
                <a:spcPct val="110200"/>
              </a:lnSpc>
              <a:buFont typeface="Wingdings"/>
              <a:buChar char=""/>
              <a:tabLst>
                <a:tab pos="239395" algn="l"/>
              </a:tabLst>
            </a:pPr>
            <a:r>
              <a:rPr dirty="0" smtClean="0" sz="1400" spc="-10" b="1">
                <a:latin typeface="Times New Roman"/>
                <a:cs typeface="Times New Roman"/>
              </a:rPr>
              <a:t>Ban</a:t>
            </a:r>
            <a:r>
              <a:rPr dirty="0" smtClean="0" sz="1400" spc="-5" b="1">
                <a:latin typeface="Times New Roman"/>
                <a:cs typeface="Times New Roman"/>
              </a:rPr>
              <a:t>d</a:t>
            </a:r>
            <a:r>
              <a:rPr dirty="0" smtClean="0" sz="1400" spc="-10" b="1">
                <a:latin typeface="Times New Roman"/>
                <a:cs typeface="Times New Roman"/>
              </a:rPr>
              <a:t>-Pass</a:t>
            </a:r>
            <a:r>
              <a:rPr dirty="0" smtClean="0" sz="1400" spc="-10" b="1">
                <a:latin typeface="Times New Roman"/>
                <a:cs typeface="Times New Roman"/>
              </a:rPr>
              <a:t> </a:t>
            </a:r>
            <a:r>
              <a:rPr dirty="0" smtClean="0" sz="1400" spc="-50" b="1">
                <a:latin typeface="Times New Roman"/>
                <a:cs typeface="Times New Roman"/>
              </a:rPr>
              <a:t> </a:t>
            </a:r>
            <a:r>
              <a:rPr dirty="0" smtClean="0" sz="1400" spc="-10" b="1">
                <a:latin typeface="Times New Roman"/>
                <a:cs typeface="Times New Roman"/>
              </a:rPr>
              <a:t>Filter</a:t>
            </a:r>
            <a:r>
              <a:rPr dirty="0" smtClean="0" sz="1400" spc="-10" b="1">
                <a:latin typeface="Times New Roman"/>
                <a:cs typeface="Times New Roman"/>
              </a:rPr>
              <a:t> </a:t>
            </a:r>
            <a:r>
              <a:rPr dirty="0" smtClean="0" sz="1400" spc="-45" b="1">
                <a:latin typeface="Times New Roman"/>
                <a:cs typeface="Times New Roman"/>
              </a:rPr>
              <a:t> </a:t>
            </a:r>
            <a:r>
              <a:rPr dirty="0" smtClean="0" sz="1400" spc="-10" b="1">
                <a:latin typeface="Times New Roman"/>
                <a:cs typeface="Times New Roman"/>
              </a:rPr>
              <a:t>Respo</a:t>
            </a:r>
            <a:r>
              <a:rPr dirty="0" smtClean="0" sz="1400" spc="-5" b="1">
                <a:latin typeface="Times New Roman"/>
                <a:cs typeface="Times New Roman"/>
              </a:rPr>
              <a:t>n</a:t>
            </a:r>
            <a:r>
              <a:rPr dirty="0" smtClean="0" sz="1400" spc="-10" b="1">
                <a:latin typeface="Times New Roman"/>
                <a:cs typeface="Times New Roman"/>
              </a:rPr>
              <a:t>s</a:t>
            </a:r>
            <a:r>
              <a:rPr dirty="0" smtClean="0" sz="1400" spc="-5" b="1">
                <a:latin typeface="Times New Roman"/>
                <a:cs typeface="Times New Roman"/>
              </a:rPr>
              <a:t>e</a:t>
            </a:r>
            <a:r>
              <a:rPr dirty="0" smtClean="0" sz="1400" spc="-5" b="1">
                <a:latin typeface="Times New Roman"/>
                <a:cs typeface="Times New Roman"/>
              </a:rPr>
              <a:t>:</a:t>
            </a:r>
            <a:r>
              <a:rPr dirty="0" smtClean="0" sz="1400" spc="-5" b="1">
                <a:latin typeface="Times New Roman"/>
                <a:cs typeface="Times New Roman"/>
              </a:rPr>
              <a:t> </a:t>
            </a:r>
            <a:r>
              <a:rPr dirty="0" smtClean="0" sz="1400" spc="-50" b="1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55">
                <a:latin typeface="Times New Roman"/>
                <a:cs typeface="Times New Roman"/>
              </a:rPr>
              <a:t> </a:t>
            </a:r>
            <a:r>
              <a:rPr dirty="0" smtClean="0" sz="1400" spc="-10" b="1">
                <a:latin typeface="Times New Roman"/>
                <a:cs typeface="Times New Roman"/>
              </a:rPr>
              <a:t>band-pass</a:t>
            </a:r>
            <a:r>
              <a:rPr dirty="0" smtClean="0" sz="1400" spc="-10" b="1">
                <a:latin typeface="Times New Roman"/>
                <a:cs typeface="Times New Roman"/>
              </a:rPr>
              <a:t> </a:t>
            </a:r>
            <a:r>
              <a:rPr dirty="0" smtClean="0" sz="1400" spc="-50" b="1">
                <a:latin typeface="Times New Roman"/>
                <a:cs typeface="Times New Roman"/>
              </a:rPr>
              <a:t> </a:t>
            </a:r>
            <a:r>
              <a:rPr dirty="0" smtClean="0" sz="1400" spc="-5" b="1">
                <a:latin typeface="Times New Roman"/>
                <a:cs typeface="Times New Roman"/>
              </a:rPr>
              <a:t>filter</a:t>
            </a:r>
            <a:r>
              <a:rPr dirty="0" smtClean="0" sz="1400" spc="-5" b="1">
                <a:latin typeface="Times New Roman"/>
                <a:cs typeface="Times New Roman"/>
              </a:rPr>
              <a:t> </a:t>
            </a:r>
            <a:r>
              <a:rPr dirty="0" smtClean="0" sz="1400" spc="-50" b="1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passes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all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55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si</a:t>
            </a:r>
            <a:r>
              <a:rPr dirty="0" smtClean="0" sz="1400" spc="-5">
                <a:latin typeface="Times New Roman"/>
                <a:cs typeface="Times New Roman"/>
              </a:rPr>
              <a:t>g</a:t>
            </a:r>
            <a:r>
              <a:rPr dirty="0" smtClean="0" sz="1400" spc="-10">
                <a:latin typeface="Times New Roman"/>
                <a:cs typeface="Times New Roman"/>
              </a:rPr>
              <a:t>nals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lying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within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5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6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band</a:t>
            </a:r>
            <a:r>
              <a:rPr dirty="0" smtClean="0" sz="1400" spc="-10">
                <a:latin typeface="Times New Roman"/>
                <a:cs typeface="Times New Roman"/>
              </a:rPr>
              <a:t> between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lower-frequency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5">
                <a:latin typeface="Times New Roman"/>
                <a:cs typeface="Times New Roman"/>
              </a:rPr>
              <a:t>t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and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an</a:t>
            </a:r>
            <a:r>
              <a:rPr dirty="0" smtClean="0" sz="1400" spc="-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uppe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-frequ</a:t>
            </a:r>
            <a:r>
              <a:rPr dirty="0" smtClean="0" sz="1400" spc="-2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ncy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-5">
                <a:latin typeface="Times New Roman"/>
                <a:cs typeface="Times New Roman"/>
              </a:rPr>
              <a:t>it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and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essentially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rejects</a:t>
            </a:r>
            <a:r>
              <a:rPr dirty="0" smtClean="0" sz="1400" spc="-30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all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other</a:t>
            </a:r>
            <a:r>
              <a:rPr dirty="0" smtClean="0" sz="1400" spc="-10">
                <a:latin typeface="Times New Roman"/>
                <a:cs typeface="Times New Roman"/>
              </a:rPr>
              <a:t> frequencies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that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2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re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o</a:t>
            </a:r>
            <a:r>
              <a:rPr dirty="0" smtClean="0" sz="1400" spc="-5">
                <a:latin typeface="Times New Roman"/>
                <a:cs typeface="Times New Roman"/>
              </a:rPr>
              <a:t>utsi</a:t>
            </a:r>
            <a:r>
              <a:rPr dirty="0" smtClean="0" sz="1400" spc="-5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this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spe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-5">
                <a:latin typeface="Times New Roman"/>
                <a:cs typeface="Times New Roman"/>
              </a:rPr>
              <a:t>ified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ban</a:t>
            </a:r>
            <a:r>
              <a:rPr dirty="0" smtClean="0" sz="1400" spc="-5">
                <a:latin typeface="Times New Roman"/>
                <a:cs typeface="Times New Roman"/>
              </a:rPr>
              <a:t>d</a:t>
            </a:r>
            <a:r>
              <a:rPr dirty="0" smtClean="0" sz="1400" spc="-5">
                <a:latin typeface="Times New Roman"/>
                <a:cs typeface="Times New Roman"/>
              </a:rPr>
              <a:t>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2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5">
                <a:latin typeface="Times New Roman"/>
                <a:cs typeface="Times New Roman"/>
              </a:rPr>
              <a:t>h</a:t>
            </a:r>
            <a:r>
              <a:rPr dirty="0" smtClean="0" sz="1400" spc="-10">
                <a:latin typeface="Times New Roman"/>
                <a:cs typeface="Times New Roman"/>
              </a:rPr>
              <a:t>own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in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Figure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1</a:t>
            </a:r>
            <a:r>
              <a:rPr dirty="0" smtClean="0" sz="1400" spc="-5">
                <a:latin typeface="Times New Roman"/>
                <a:cs typeface="Times New Roman"/>
              </a:rPr>
              <a:t>5</a:t>
            </a:r>
            <a:r>
              <a:rPr dirty="0" smtClean="0" sz="1400" spc="-5">
                <a:latin typeface="Times New Roman"/>
                <a:cs typeface="Times New Roman"/>
              </a:rPr>
              <a:t>-3.</a:t>
            </a:r>
            <a:endParaRPr sz="1400">
              <a:latin typeface="Times New Roman"/>
              <a:cs typeface="Times New Roman"/>
            </a:endParaRPr>
          </a:p>
          <a:p>
            <a:pPr algn="just" marL="239395" marR="12700" indent="-227329">
              <a:lnSpc>
                <a:spcPct val="112100"/>
              </a:lnSpc>
              <a:buFont typeface="Wingdings"/>
              <a:buChar char=""/>
              <a:tabLst>
                <a:tab pos="239395" algn="l"/>
              </a:tabLst>
            </a:pPr>
            <a:r>
              <a:rPr dirty="0" smtClean="0" sz="1400" spc="-10">
                <a:latin typeface="Times New Roman"/>
                <a:cs typeface="Times New Roman"/>
              </a:rPr>
              <a:t>The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bandwidth</a:t>
            </a:r>
            <a:r>
              <a:rPr dirty="0" smtClean="0" sz="1400" spc="7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(</a:t>
            </a:r>
            <a:r>
              <a:rPr dirty="0" smtClean="0" sz="1400" spc="-15">
                <a:latin typeface="Cambria Math"/>
                <a:cs typeface="Cambria Math"/>
              </a:rPr>
              <a:t>�</a:t>
            </a:r>
            <a:r>
              <a:rPr dirty="0" smtClean="0" sz="1400" spc="40">
                <a:latin typeface="Cambria Math"/>
                <a:cs typeface="Cambria Math"/>
              </a:rPr>
              <a:t>�</a:t>
            </a:r>
            <a:r>
              <a:rPr dirty="0" smtClean="0" sz="1400" spc="-5">
                <a:latin typeface="Times New Roman"/>
                <a:cs typeface="Times New Roman"/>
              </a:rPr>
              <a:t>)</a:t>
            </a:r>
            <a:r>
              <a:rPr dirty="0" smtClean="0" sz="1400" spc="75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is</a:t>
            </a:r>
            <a:r>
              <a:rPr dirty="0" smtClean="0" sz="1400" spc="7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defi</a:t>
            </a:r>
            <a:r>
              <a:rPr dirty="0" smtClean="0" sz="1400" spc="-5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ed</a:t>
            </a:r>
            <a:r>
              <a:rPr dirty="0" smtClean="0" sz="1400" spc="7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as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the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diff</a:t>
            </a:r>
            <a:r>
              <a:rPr dirty="0" smtClean="0" sz="1400" spc="-2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re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ce</a:t>
            </a:r>
            <a:r>
              <a:rPr dirty="0" smtClean="0" sz="1400" spc="6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be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ween</a:t>
            </a:r>
            <a:r>
              <a:rPr dirty="0" smtClean="0" sz="1400" spc="7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the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upper</a:t>
            </a:r>
            <a:r>
              <a:rPr dirty="0" smtClean="0" sz="1400" spc="75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criti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-5">
                <a:latin typeface="Times New Roman"/>
                <a:cs typeface="Times New Roman"/>
              </a:rPr>
              <a:t>al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frequ</a:t>
            </a:r>
            <a:r>
              <a:rPr dirty="0" smtClean="0" sz="1400" spc="-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ncy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(</a:t>
            </a:r>
            <a:r>
              <a:rPr dirty="0" smtClean="0" sz="1400" spc="-240">
                <a:latin typeface="Cambria Math"/>
                <a:cs typeface="Cambria Math"/>
              </a:rPr>
              <a:t>�</a:t>
            </a:r>
            <a:r>
              <a:rPr dirty="0" smtClean="0" baseline="-16666" sz="1500" spc="0">
                <a:latin typeface="Cambria Math"/>
                <a:cs typeface="Cambria Math"/>
              </a:rPr>
              <a:t>𝑐</a:t>
            </a:r>
            <a:r>
              <a:rPr dirty="0" smtClean="0" baseline="-16666" sz="1500" spc="120">
                <a:latin typeface="Cambria Math"/>
                <a:cs typeface="Cambria Math"/>
              </a:rPr>
              <a:t>2</a:t>
            </a:r>
            <a:r>
              <a:rPr dirty="0" smtClean="0" sz="1400" spc="-5">
                <a:latin typeface="Times New Roman"/>
                <a:cs typeface="Times New Roman"/>
              </a:rPr>
              <a:t>)</a:t>
            </a:r>
            <a:r>
              <a:rPr dirty="0" smtClean="0" sz="1400" spc="-10">
                <a:latin typeface="Times New Roman"/>
                <a:cs typeface="Times New Roman"/>
              </a:rPr>
              <a:t> and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the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lower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critical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frequency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5">
                <a:latin typeface="Times New Roman"/>
                <a:cs typeface="Times New Roman"/>
              </a:rPr>
              <a:t>(</a:t>
            </a:r>
            <a:r>
              <a:rPr dirty="0" smtClean="0" sz="1400" spc="-240">
                <a:latin typeface="Cambria Math"/>
                <a:cs typeface="Cambria Math"/>
              </a:rPr>
              <a:t>�</a:t>
            </a:r>
            <a:r>
              <a:rPr dirty="0" smtClean="0" baseline="-16666" sz="1500" spc="0">
                <a:latin typeface="Cambria Math"/>
                <a:cs typeface="Cambria Math"/>
              </a:rPr>
              <a:t>𝑐</a:t>
            </a:r>
            <a:r>
              <a:rPr dirty="0" smtClean="0" baseline="-16666" sz="1500" spc="120">
                <a:latin typeface="Cambria Math"/>
                <a:cs typeface="Cambria Math"/>
              </a:rPr>
              <a:t>1</a:t>
            </a:r>
            <a:r>
              <a:rPr dirty="0" smtClean="0" sz="1400" spc="-5">
                <a:latin typeface="Times New Roman"/>
                <a:cs typeface="Times New Roman"/>
              </a:rPr>
              <a:t>).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192782" y="1632966"/>
            <a:ext cx="1259840" cy="25146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 spc="-15">
                <a:latin typeface="Cambria Math"/>
                <a:cs typeface="Cambria Math"/>
              </a:rPr>
              <a:t>��=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𝒇</a:t>
            </a:r>
            <a:r>
              <a:rPr dirty="0" smtClean="0" baseline="-16666" sz="1500" spc="-7">
                <a:latin typeface="Cambria Math"/>
                <a:cs typeface="Cambria Math"/>
              </a:rPr>
              <a:t>𝒄</a:t>
            </a:r>
            <a:r>
              <a:rPr dirty="0" smtClean="0" baseline="-16666" sz="1500" spc="0">
                <a:latin typeface="Cambria Math"/>
                <a:cs typeface="Cambria Math"/>
              </a:rPr>
              <a:t>� </a:t>
            </a:r>
            <a:r>
              <a:rPr dirty="0" smtClean="0" baseline="-16666" sz="1500" spc="-104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−</a:t>
            </a:r>
            <a:r>
              <a:rPr dirty="0" smtClean="0" sz="1400" spc="-15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𝒇</a:t>
            </a:r>
            <a:r>
              <a:rPr dirty="0" smtClean="0" baseline="-16666" sz="1500" spc="-7">
                <a:latin typeface="Cambria Math"/>
                <a:cs typeface="Cambria Math"/>
              </a:rPr>
              <a:t>𝒄�</a:t>
            </a:r>
            <a:endParaRPr baseline="-16666" sz="1500">
              <a:latin typeface="Cambria Math"/>
              <a:cs typeface="Cambria Math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414265" y="1632966"/>
            <a:ext cx="1166495" cy="224154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 spc="-10">
                <a:latin typeface="Cambria Math"/>
                <a:cs typeface="Cambria Math"/>
              </a:rPr>
              <a:t>Equation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15</a:t>
            </a:r>
            <a:r>
              <a:rPr dirty="0" smtClean="0" sz="1400" spc="-10">
                <a:latin typeface="Cambria Math"/>
                <a:cs typeface="Cambria Math"/>
              </a:rPr>
              <a:t>–</a:t>
            </a:r>
            <a:r>
              <a:rPr dirty="0" smtClean="0" sz="1400" spc="-75">
                <a:latin typeface="Cambria Math"/>
                <a:cs typeface="Cambria Math"/>
              </a:rPr>
              <a:t> </a:t>
            </a:r>
            <a:r>
              <a:rPr dirty="0" smtClean="0" sz="1400" spc="-10">
                <a:latin typeface="Cambria Math"/>
                <a:cs typeface="Cambria Math"/>
              </a:rPr>
              <a:t>2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44500" y="1944593"/>
            <a:ext cx="6878320" cy="75501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239395" marR="12700" indent="-227329">
              <a:lnSpc>
                <a:spcPct val="111800"/>
              </a:lnSpc>
              <a:buFont typeface="Wingdings"/>
              <a:buChar char=""/>
              <a:tabLst>
                <a:tab pos="239395" algn="l"/>
              </a:tabLst>
            </a:pPr>
            <a:r>
              <a:rPr dirty="0" smtClean="0" sz="1400" spc="-10">
                <a:latin typeface="Times New Roman"/>
                <a:cs typeface="Times New Roman"/>
              </a:rPr>
              <a:t>The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criti</a:t>
            </a:r>
            <a:r>
              <a:rPr dirty="0" smtClean="0" sz="1400" spc="-5">
                <a:latin typeface="Times New Roman"/>
                <a:cs typeface="Times New Roman"/>
              </a:rPr>
              <a:t>c</a:t>
            </a:r>
            <a:r>
              <a:rPr dirty="0" smtClean="0" sz="1400" spc="-5">
                <a:latin typeface="Times New Roman"/>
                <a:cs typeface="Times New Roman"/>
              </a:rPr>
              <a:t>al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frequencies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are,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of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course,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the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poin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at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which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the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response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curve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is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70</a:t>
            </a:r>
            <a:r>
              <a:rPr dirty="0" smtClean="0" sz="1400" spc="-15">
                <a:latin typeface="Times New Roman"/>
                <a:cs typeface="Times New Roman"/>
              </a:rPr>
              <a:t>.</a:t>
            </a:r>
            <a:r>
              <a:rPr dirty="0" smtClean="0" sz="1400" spc="-10">
                <a:latin typeface="Times New Roman"/>
                <a:cs typeface="Times New Roman"/>
              </a:rPr>
              <a:t>7%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of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its</a:t>
            </a:r>
            <a:r>
              <a:rPr dirty="0" smtClean="0" sz="1400" spc="-10">
                <a:latin typeface="Times New Roman"/>
                <a:cs typeface="Times New Roman"/>
              </a:rPr>
              <a:t> m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x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-5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m.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hese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cri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5">
                <a:latin typeface="Times New Roman"/>
                <a:cs typeface="Times New Roman"/>
              </a:rPr>
              <a:t>ical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frequ</a:t>
            </a:r>
            <a:r>
              <a:rPr dirty="0" smtClean="0" sz="1400" spc="-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ncies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are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also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alled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-20">
                <a:latin typeface="Cambria Math"/>
                <a:cs typeface="Cambria Math"/>
              </a:rPr>
              <a:t>3𝑑</a:t>
            </a:r>
            <a:r>
              <a:rPr dirty="0" smtClean="0" sz="1400" spc="-15">
                <a:latin typeface="Cambria Math"/>
                <a:cs typeface="Cambria Math"/>
              </a:rPr>
              <a:t>�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-10" i="1">
                <a:latin typeface="Times New Roman"/>
                <a:cs typeface="Times New Roman"/>
              </a:rPr>
              <a:t>freq</a:t>
            </a:r>
            <a:r>
              <a:rPr dirty="0" smtClean="0" sz="1400" spc="-5" i="1">
                <a:latin typeface="Times New Roman"/>
                <a:cs typeface="Times New Roman"/>
              </a:rPr>
              <a:t>u</a:t>
            </a:r>
            <a:r>
              <a:rPr dirty="0" smtClean="0" sz="1400" spc="-10" i="1">
                <a:latin typeface="Times New Roman"/>
                <a:cs typeface="Times New Roman"/>
              </a:rPr>
              <a:t>encies.</a:t>
            </a:r>
            <a:endParaRPr sz="1400">
              <a:latin typeface="Times New Roman"/>
              <a:cs typeface="Times New Roman"/>
            </a:endParaRPr>
          </a:p>
          <a:p>
            <a:pPr marL="239395" indent="-227329">
              <a:lnSpc>
                <a:spcPct val="100000"/>
              </a:lnSpc>
              <a:spcBef>
                <a:spcPts val="210"/>
              </a:spcBef>
              <a:buFont typeface="Wingdings"/>
              <a:buChar char=""/>
              <a:tabLst>
                <a:tab pos="239395" algn="l"/>
              </a:tabLst>
            </a:pPr>
            <a:r>
              <a:rPr dirty="0" smtClean="0" sz="1400" spc="-10">
                <a:latin typeface="Times New Roman"/>
                <a:cs typeface="Times New Roman"/>
              </a:rPr>
              <a:t>The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frequency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about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which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the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passband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is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ente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ed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is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called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t</a:t>
            </a:r>
            <a:r>
              <a:rPr dirty="0" smtClean="0" sz="1400" spc="-5">
                <a:latin typeface="Times New Roman"/>
                <a:cs typeface="Times New Roman"/>
              </a:rPr>
              <a:t>h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15">
                <a:latin typeface="Times New Roman"/>
                <a:cs typeface="Times New Roman"/>
              </a:rPr>
              <a:t> </a:t>
            </a:r>
            <a:r>
              <a:rPr dirty="0" smtClean="0" sz="1400" spc="-10" i="1">
                <a:latin typeface="Times New Roman"/>
                <a:cs typeface="Times New Roman"/>
              </a:rPr>
              <a:t>center</a:t>
            </a:r>
            <a:r>
              <a:rPr dirty="0" smtClean="0" sz="1400" spc="-5" i="1">
                <a:latin typeface="Times New Roman"/>
                <a:cs typeface="Times New Roman"/>
              </a:rPr>
              <a:t> </a:t>
            </a:r>
            <a:r>
              <a:rPr dirty="0" smtClean="0" sz="1400" spc="-5" i="1">
                <a:latin typeface="Times New Roman"/>
                <a:cs typeface="Times New Roman"/>
              </a:rPr>
              <a:t>f</a:t>
            </a:r>
            <a:r>
              <a:rPr dirty="0" smtClean="0" sz="1400" spc="-5" i="1">
                <a:latin typeface="Times New Roman"/>
                <a:cs typeface="Times New Roman"/>
              </a:rPr>
              <a:t>r</a:t>
            </a:r>
            <a:r>
              <a:rPr dirty="0" smtClean="0" sz="1400" spc="-10" i="1">
                <a:latin typeface="Times New Roman"/>
                <a:cs typeface="Times New Roman"/>
              </a:rPr>
              <a:t>equency,</a:t>
            </a:r>
            <a:r>
              <a:rPr dirty="0" smtClean="0" sz="1400" spc="-35" i="1">
                <a:latin typeface="Times New Roman"/>
                <a:cs typeface="Times New Roman"/>
              </a:rPr>
              <a:t> </a:t>
            </a:r>
            <a:r>
              <a:rPr dirty="0" smtClean="0" sz="1400" spc="-240">
                <a:latin typeface="Cambria Math"/>
                <a:cs typeface="Cambria Math"/>
              </a:rPr>
              <a:t>�</a:t>
            </a:r>
            <a:r>
              <a:rPr dirty="0" smtClean="0" baseline="-16666" sz="1500" spc="120">
                <a:latin typeface="Cambria Math"/>
                <a:cs typeface="Cambria Math"/>
              </a:rPr>
              <a:t>0</a:t>
            </a:r>
            <a:r>
              <a:rPr dirty="0" smtClean="0" sz="1400" spc="-5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214117" y="2759964"/>
            <a:ext cx="1060450" cy="214629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baseline="11904" sz="2100" spc="-22">
                <a:latin typeface="Cambria Math"/>
                <a:cs typeface="Cambria Math"/>
              </a:rPr>
              <a:t>𝒇</a:t>
            </a:r>
            <a:r>
              <a:rPr dirty="0" smtClean="0" sz="1000" spc="-15">
                <a:latin typeface="Cambria Math"/>
                <a:cs typeface="Cambria Math"/>
              </a:rPr>
              <a:t>� </a:t>
            </a:r>
            <a:r>
              <a:rPr dirty="0" smtClean="0" sz="1000" spc="10">
                <a:latin typeface="Cambria Math"/>
                <a:cs typeface="Cambria Math"/>
              </a:rPr>
              <a:t> </a:t>
            </a:r>
            <a:r>
              <a:rPr dirty="0" smtClean="0" baseline="11904" sz="2100" spc="-22">
                <a:latin typeface="Cambria Math"/>
                <a:cs typeface="Cambria Math"/>
              </a:rPr>
              <a:t>=</a:t>
            </a:r>
            <a:r>
              <a:rPr dirty="0" smtClean="0" baseline="11904" sz="2100" spc="120">
                <a:latin typeface="Cambria Math"/>
                <a:cs typeface="Cambria Math"/>
              </a:rPr>
              <a:t> </a:t>
            </a:r>
            <a:r>
              <a:rPr dirty="0" smtClean="0" baseline="9920" sz="2100" spc="157">
                <a:latin typeface="Cambria Math"/>
                <a:cs typeface="Cambria Math"/>
              </a:rPr>
              <a:t>√</a:t>
            </a:r>
            <a:r>
              <a:rPr dirty="0" smtClean="0" baseline="11904" sz="2100" spc="-22">
                <a:latin typeface="Cambria Math"/>
                <a:cs typeface="Cambria Math"/>
              </a:rPr>
              <a:t>𝒇</a:t>
            </a:r>
            <a:r>
              <a:rPr dirty="0" smtClean="0" sz="1000" spc="-5">
                <a:latin typeface="Cambria Math"/>
                <a:cs typeface="Cambria Math"/>
              </a:rPr>
              <a:t>𝒄</a:t>
            </a:r>
            <a:r>
              <a:rPr dirty="0" smtClean="0" sz="1000" spc="60">
                <a:latin typeface="Cambria Math"/>
                <a:cs typeface="Cambria Math"/>
              </a:rPr>
              <a:t>�</a:t>
            </a:r>
            <a:r>
              <a:rPr dirty="0" smtClean="0" baseline="11904" sz="2100" spc="-22">
                <a:latin typeface="Cambria Math"/>
                <a:cs typeface="Cambria Math"/>
              </a:rPr>
              <a:t>𝒇</a:t>
            </a:r>
            <a:r>
              <a:rPr dirty="0" smtClean="0" sz="1000" spc="-5">
                <a:latin typeface="Cambria Math"/>
                <a:cs typeface="Cambria Math"/>
              </a:rPr>
              <a:t>𝒄�</a:t>
            </a:r>
            <a:endParaRPr sz="1000">
              <a:latin typeface="Cambria Math"/>
              <a:cs typeface="Cambria Math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773933" y="2740786"/>
            <a:ext cx="495299" cy="0"/>
          </a:xfrm>
          <a:custGeom>
            <a:avLst/>
            <a:gdLst/>
            <a:ahLst/>
            <a:cxnLst/>
            <a:rect l="l" t="t" r="r" b="b"/>
            <a:pathLst>
              <a:path w="495300" h="0">
                <a:moveTo>
                  <a:pt x="0" y="0"/>
                </a:moveTo>
                <a:lnTo>
                  <a:pt x="495299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4392929" y="2723388"/>
            <a:ext cx="1165860" cy="224154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 spc="-10">
                <a:latin typeface="Cambria Math"/>
                <a:cs typeface="Cambria Math"/>
              </a:rPr>
              <a:t>Equation</a:t>
            </a:r>
            <a:r>
              <a:rPr dirty="0" smtClean="0" sz="1400" spc="-10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1</a:t>
            </a:r>
            <a:r>
              <a:rPr dirty="0" smtClean="0" sz="1400" spc="-5">
                <a:latin typeface="Cambria Math"/>
                <a:cs typeface="Cambria Math"/>
              </a:rPr>
              <a:t>5</a:t>
            </a:r>
            <a:r>
              <a:rPr dirty="0" smtClean="0" sz="1400" spc="-10">
                <a:latin typeface="Cambria Math"/>
                <a:cs typeface="Cambria Math"/>
              </a:rPr>
              <a:t>–</a:t>
            </a:r>
            <a:r>
              <a:rPr dirty="0" smtClean="0" sz="1400" spc="-80">
                <a:latin typeface="Cambria Math"/>
                <a:cs typeface="Cambria Math"/>
              </a:rPr>
              <a:t> </a:t>
            </a:r>
            <a:r>
              <a:rPr dirty="0" smtClean="0" sz="1400" spc="-10">
                <a:latin typeface="Cambria Math"/>
                <a:cs typeface="Cambria Math"/>
              </a:rPr>
              <a:t>3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44500" y="3079242"/>
            <a:ext cx="6854825" cy="22542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239395" indent="-227329">
              <a:lnSpc>
                <a:spcPct val="100000"/>
              </a:lnSpc>
              <a:buFont typeface="Wingdings"/>
              <a:buChar char=""/>
              <a:tabLst>
                <a:tab pos="239395" algn="l"/>
              </a:tabLst>
            </a:pPr>
            <a:r>
              <a:rPr dirty="0" smtClean="0" sz="1400" spc="-10" b="1" i="1">
                <a:latin typeface="Times New Roman"/>
                <a:cs typeface="Times New Roman"/>
              </a:rPr>
              <a:t>Quality</a:t>
            </a:r>
            <a:r>
              <a:rPr dirty="0" smtClean="0" sz="1400" spc="-5" b="1" i="1">
                <a:latin typeface="Times New Roman"/>
                <a:cs typeface="Times New Roman"/>
              </a:rPr>
              <a:t> </a:t>
            </a:r>
            <a:r>
              <a:rPr dirty="0" smtClean="0" sz="1400" spc="-10" b="1" i="1">
                <a:latin typeface="Times New Roman"/>
                <a:cs typeface="Times New Roman"/>
              </a:rPr>
              <a:t>F</a:t>
            </a:r>
            <a:r>
              <a:rPr dirty="0" smtClean="0" sz="1400" spc="-5" b="1" i="1">
                <a:latin typeface="Times New Roman"/>
                <a:cs typeface="Times New Roman"/>
              </a:rPr>
              <a:t>a</a:t>
            </a:r>
            <a:r>
              <a:rPr dirty="0" smtClean="0" sz="1400" spc="-10" b="1" i="1">
                <a:latin typeface="Times New Roman"/>
                <a:cs typeface="Times New Roman"/>
              </a:rPr>
              <a:t>ctor</a:t>
            </a:r>
            <a:r>
              <a:rPr dirty="0" smtClean="0" sz="1400" spc="5" b="1" i="1">
                <a:latin typeface="Times New Roman"/>
                <a:cs typeface="Times New Roman"/>
              </a:rPr>
              <a:t> </a:t>
            </a:r>
            <a:r>
              <a:rPr dirty="0" smtClean="0" sz="1400" spc="-5" b="1">
                <a:latin typeface="Times New Roman"/>
                <a:cs typeface="Times New Roman"/>
              </a:rPr>
              <a:t>(</a:t>
            </a:r>
            <a:r>
              <a:rPr dirty="0" smtClean="0" sz="1400" spc="-15">
                <a:latin typeface="Cambria Math"/>
                <a:cs typeface="Cambria Math"/>
              </a:rPr>
              <a:t>�</a:t>
            </a:r>
            <a:r>
              <a:rPr dirty="0" smtClean="0" sz="1400" spc="-5" b="1">
                <a:latin typeface="Times New Roman"/>
                <a:cs typeface="Times New Roman"/>
              </a:rPr>
              <a:t>)</a:t>
            </a:r>
            <a:r>
              <a:rPr dirty="0" smtClean="0" sz="1400" spc="-5" b="1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of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ban</a:t>
            </a:r>
            <a:r>
              <a:rPr dirty="0" smtClean="0" sz="1400" spc="-5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-pass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filter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is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the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ratio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of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t</a:t>
            </a:r>
            <a:r>
              <a:rPr dirty="0" smtClean="0" sz="1400" spc="-5">
                <a:latin typeface="Times New Roman"/>
                <a:cs typeface="Times New Roman"/>
              </a:rPr>
              <a:t>h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c</a:t>
            </a:r>
            <a:r>
              <a:rPr dirty="0" smtClean="0" sz="1400" spc="-2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er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frequency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to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the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bandwidth.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188210" y="3319271"/>
            <a:ext cx="973455" cy="25146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 spc="-15">
                <a:latin typeface="Cambria Math"/>
                <a:cs typeface="Cambria Math"/>
              </a:rPr>
              <a:t>�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𝒇</a:t>
            </a:r>
            <a:r>
              <a:rPr dirty="0" smtClean="0" baseline="-16666" sz="1500" spc="89">
                <a:latin typeface="Cambria Math"/>
                <a:cs typeface="Cambria Math"/>
              </a:rPr>
              <a:t>�</a:t>
            </a:r>
            <a:r>
              <a:rPr dirty="0" smtClean="0" baseline="1984" sz="2100" spc="-22">
                <a:latin typeface="Cambria Math"/>
                <a:cs typeface="Cambria Math"/>
              </a:rPr>
              <a:t>⁄</a:t>
            </a:r>
            <a:r>
              <a:rPr dirty="0" smtClean="0" sz="1400" spc="-15">
                <a:latin typeface="Cambria Math"/>
                <a:cs typeface="Cambria Math"/>
              </a:rPr>
              <a:t>��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418838" y="3319271"/>
            <a:ext cx="1165860" cy="224154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 spc="-10">
                <a:latin typeface="Cambria Math"/>
                <a:cs typeface="Cambria Math"/>
              </a:rPr>
              <a:t>Equation</a:t>
            </a:r>
            <a:r>
              <a:rPr dirty="0" smtClean="0" sz="1400" spc="-10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1</a:t>
            </a:r>
            <a:r>
              <a:rPr dirty="0" smtClean="0" sz="1400" spc="-5">
                <a:latin typeface="Cambria Math"/>
                <a:cs typeface="Cambria Math"/>
              </a:rPr>
              <a:t>5</a:t>
            </a:r>
            <a:r>
              <a:rPr dirty="0" smtClean="0" sz="1400" spc="-10">
                <a:latin typeface="Cambria Math"/>
                <a:cs typeface="Cambria Math"/>
              </a:rPr>
              <a:t>–</a:t>
            </a:r>
            <a:r>
              <a:rPr dirty="0" smtClean="0" sz="1400" spc="-80">
                <a:latin typeface="Cambria Math"/>
                <a:cs typeface="Cambria Math"/>
              </a:rPr>
              <a:t> </a:t>
            </a:r>
            <a:r>
              <a:rPr dirty="0" smtClean="0" sz="1400" spc="-10">
                <a:latin typeface="Cambria Math"/>
                <a:cs typeface="Cambria Math"/>
              </a:rPr>
              <a:t>4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73100" y="3633429"/>
            <a:ext cx="6655434" cy="121094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just" marL="241300" marR="12700" indent="-228600">
              <a:lnSpc>
                <a:spcPct val="112400"/>
              </a:lnSpc>
              <a:buFont typeface="Wingdings"/>
              <a:buChar char=""/>
              <a:tabLst>
                <a:tab pos="241300" algn="l"/>
              </a:tabLst>
            </a:pPr>
            <a:r>
              <a:rPr dirty="0" smtClean="0" sz="1400" spc="-10">
                <a:latin typeface="Times New Roman"/>
                <a:cs typeface="Times New Roman"/>
              </a:rPr>
              <a:t>The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value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of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�</a:t>
            </a:r>
            <a:r>
              <a:rPr dirty="0" smtClean="0" sz="1400" spc="65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is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an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indication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of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the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sele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-5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vity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of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-2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-pass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filter.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The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higher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the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-2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lue</a:t>
            </a:r>
            <a:r>
              <a:rPr dirty="0" smtClean="0" sz="1400" spc="-5">
                <a:latin typeface="Times New Roman"/>
                <a:cs typeface="Times New Roman"/>
              </a:rPr>
              <a:t> of</a:t>
            </a:r>
            <a:r>
              <a:rPr dirty="0" smtClean="0" sz="1400" spc="150">
                <a:latin typeface="Times New Roman"/>
                <a:cs typeface="Times New Roman"/>
              </a:rPr>
              <a:t> </a:t>
            </a:r>
            <a:r>
              <a:rPr dirty="0" smtClean="0" sz="1400" spc="-15" i="1">
                <a:latin typeface="Times New Roman"/>
                <a:cs typeface="Times New Roman"/>
              </a:rPr>
              <a:t>Q</a:t>
            </a:r>
            <a:r>
              <a:rPr dirty="0" smtClean="0" sz="1400" spc="-5">
                <a:latin typeface="Times New Roman"/>
                <a:cs typeface="Times New Roman"/>
              </a:rPr>
              <a:t>,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the</a:t>
            </a:r>
            <a:r>
              <a:rPr dirty="0" smtClean="0" sz="1400" spc="15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narrower</a:t>
            </a:r>
            <a:r>
              <a:rPr dirty="0" smtClean="0" sz="1400" spc="14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the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bandwidth</a:t>
            </a:r>
            <a:r>
              <a:rPr dirty="0" smtClean="0" sz="1400" spc="14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and</a:t>
            </a:r>
            <a:r>
              <a:rPr dirty="0" smtClean="0" sz="1400" spc="15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the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better</a:t>
            </a:r>
            <a:r>
              <a:rPr dirty="0" smtClean="0" sz="1400" spc="145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t</a:t>
            </a:r>
            <a:r>
              <a:rPr dirty="0" smtClean="0" sz="1400" spc="-5">
                <a:latin typeface="Times New Roman"/>
                <a:cs typeface="Times New Roman"/>
              </a:rPr>
              <a:t>h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17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se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-20">
                <a:latin typeface="Times New Roman"/>
                <a:cs typeface="Times New Roman"/>
              </a:rPr>
              <a:t>c</a:t>
            </a:r>
            <a:r>
              <a:rPr dirty="0" smtClean="0" sz="1400" spc="-5">
                <a:latin typeface="Times New Roman"/>
                <a:cs typeface="Times New Roman"/>
              </a:rPr>
              <a:t>tivity</a:t>
            </a:r>
            <a:r>
              <a:rPr dirty="0" smtClean="0" sz="1400" spc="15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for</a:t>
            </a:r>
            <a:r>
              <a:rPr dirty="0" smtClean="0" sz="1400" spc="14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given</a:t>
            </a:r>
            <a:r>
              <a:rPr dirty="0" smtClean="0" sz="1400" spc="15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value</a:t>
            </a:r>
            <a:r>
              <a:rPr dirty="0" smtClean="0" sz="1400" spc="15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of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75">
                <a:latin typeface="Times New Roman"/>
                <a:cs typeface="Times New Roman"/>
              </a:rPr>
              <a:t> </a:t>
            </a:r>
            <a:r>
              <a:rPr dirty="0" smtClean="0" sz="1400" spc="-240">
                <a:latin typeface="Cambria Math"/>
                <a:cs typeface="Cambria Math"/>
              </a:rPr>
              <a:t>�</a:t>
            </a:r>
            <a:r>
              <a:rPr dirty="0" smtClean="0" baseline="-16666" sz="1500" spc="120">
                <a:latin typeface="Cambria Math"/>
                <a:cs typeface="Cambria Math"/>
              </a:rPr>
              <a:t>0</a:t>
            </a:r>
            <a:r>
              <a:rPr dirty="0" smtClean="0" sz="1400" spc="-5">
                <a:latin typeface="Times New Roman"/>
                <a:cs typeface="Times New Roman"/>
              </a:rPr>
              <a:t>.</a:t>
            </a:r>
            <a:r>
              <a:rPr dirty="0" smtClean="0" sz="1400" spc="-10">
                <a:latin typeface="Times New Roman"/>
                <a:cs typeface="Times New Roman"/>
              </a:rPr>
              <a:t> B</a:t>
            </a:r>
            <a:r>
              <a:rPr dirty="0" smtClean="0" sz="1400" spc="-2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-5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-pass</a:t>
            </a:r>
            <a:r>
              <a:rPr dirty="0" smtClean="0" sz="1400" spc="125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filters</a:t>
            </a:r>
            <a:r>
              <a:rPr dirty="0" smtClean="0" sz="1400" spc="12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are</a:t>
            </a:r>
            <a:r>
              <a:rPr dirty="0" smtClean="0" sz="1400" spc="114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so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-10">
                <a:latin typeface="Times New Roman"/>
                <a:cs typeface="Times New Roman"/>
              </a:rPr>
              <a:t>etimes</a:t>
            </a:r>
            <a:r>
              <a:rPr dirty="0" smtClean="0" sz="1400" spc="12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classified</a:t>
            </a:r>
            <a:r>
              <a:rPr dirty="0" smtClean="0" sz="1400" spc="1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as</a:t>
            </a:r>
            <a:r>
              <a:rPr dirty="0" smtClean="0" sz="1400" spc="1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narro</a:t>
            </a:r>
            <a:r>
              <a:rPr dirty="0" smtClean="0" sz="1400" spc="0">
                <a:latin typeface="Times New Roman"/>
                <a:cs typeface="Times New Roman"/>
              </a:rPr>
              <a:t>w</a:t>
            </a:r>
            <a:r>
              <a:rPr dirty="0" smtClean="0" sz="1400" spc="-10">
                <a:latin typeface="Times New Roman"/>
                <a:cs typeface="Times New Roman"/>
              </a:rPr>
              <a:t>-band</a:t>
            </a:r>
            <a:r>
              <a:rPr dirty="0" smtClean="0" sz="1400" spc="125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(</a:t>
            </a:r>
            <a:r>
              <a:rPr dirty="0" smtClean="0" sz="1400" spc="-15">
                <a:latin typeface="Cambria Math"/>
                <a:cs typeface="Cambria Math"/>
              </a:rPr>
              <a:t>�</a:t>
            </a:r>
            <a:r>
              <a:rPr dirty="0" smtClean="0" sz="1400" spc="120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&gt;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10</a:t>
            </a:r>
            <a:r>
              <a:rPr dirty="0" smtClean="0" sz="1400" spc="-5">
                <a:latin typeface="Times New Roman"/>
                <a:cs typeface="Times New Roman"/>
              </a:rPr>
              <a:t>)</a:t>
            </a:r>
            <a:r>
              <a:rPr dirty="0" smtClean="0" sz="1400" spc="12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or</a:t>
            </a:r>
            <a:r>
              <a:rPr dirty="0" smtClean="0" sz="1400" spc="12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wide-b</a:t>
            </a:r>
            <a:r>
              <a:rPr dirty="0" smtClean="0" sz="1400" spc="-2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nd</a:t>
            </a:r>
            <a:r>
              <a:rPr dirty="0" smtClean="0" sz="1400" spc="125">
                <a:latin typeface="Times New Roman"/>
                <a:cs typeface="Times New Roman"/>
              </a:rPr>
              <a:t> </a:t>
            </a:r>
            <a:r>
              <a:rPr dirty="0" smtClean="0" sz="1400" spc="5">
                <a:latin typeface="Times New Roman"/>
                <a:cs typeface="Times New Roman"/>
              </a:rPr>
              <a:t>(</a:t>
            </a:r>
            <a:r>
              <a:rPr dirty="0" smtClean="0" sz="1400" spc="-15">
                <a:latin typeface="Cambria Math"/>
                <a:cs typeface="Cambria Math"/>
              </a:rPr>
              <a:t>�</a:t>
            </a:r>
            <a:r>
              <a:rPr dirty="0" smtClean="0" sz="1400" spc="120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&lt;</a:t>
            </a:r>
            <a:r>
              <a:rPr dirty="0" smtClean="0" sz="1400" spc="-5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10</a:t>
            </a:r>
            <a:r>
              <a:rPr dirty="0" smtClean="0" sz="1400" spc="-5">
                <a:latin typeface="Times New Roman"/>
                <a:cs typeface="Times New Roman"/>
              </a:rPr>
              <a:t>).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The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�</a:t>
            </a:r>
            <a:r>
              <a:rPr dirty="0" smtClean="0" sz="1400" spc="85">
                <a:latin typeface="Cambria Math"/>
                <a:cs typeface="Cambria Math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can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lso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be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ex</a:t>
            </a:r>
            <a:r>
              <a:rPr dirty="0" smtClean="0" sz="1400" spc="-5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ressed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in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te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of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the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da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-10">
                <a:latin typeface="Times New Roman"/>
                <a:cs typeface="Times New Roman"/>
              </a:rPr>
              <a:t>ping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fa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tor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10">
                <a:latin typeface="Times New Roman"/>
                <a:cs typeface="Times New Roman"/>
              </a:rPr>
              <a:t>(</a:t>
            </a:r>
            <a:r>
              <a:rPr dirty="0" smtClean="0" sz="1400" spc="-20">
                <a:latin typeface="Cambria Math"/>
                <a:cs typeface="Cambria Math"/>
              </a:rPr>
              <a:t>��</a:t>
            </a:r>
            <a:r>
              <a:rPr dirty="0" smtClean="0" sz="1400" spc="-5">
                <a:latin typeface="Times New Roman"/>
                <a:cs typeface="Times New Roman"/>
              </a:rPr>
              <a:t>)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of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the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filter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endParaRPr sz="1400">
              <a:latin typeface="Times New Roman"/>
              <a:cs typeface="Times New Roman"/>
            </a:endParaRPr>
          </a:p>
          <a:p>
            <a:pPr algn="ctr" marR="236220">
              <a:lnSpc>
                <a:spcPct val="100000"/>
              </a:lnSpc>
              <a:spcBef>
                <a:spcPts val="215"/>
              </a:spcBef>
            </a:pPr>
            <a:r>
              <a:rPr dirty="0" smtClean="0" sz="1400" spc="-15">
                <a:latin typeface="Cambria Math"/>
                <a:cs typeface="Cambria Math"/>
              </a:rPr>
              <a:t>�</a:t>
            </a:r>
            <a:r>
              <a:rPr dirty="0" smtClean="0" sz="1400" spc="120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1</a:t>
            </a:r>
            <a:r>
              <a:rPr dirty="0" smtClean="0" baseline="1984" sz="2100" spc="-22">
                <a:latin typeface="Cambria Math"/>
                <a:cs typeface="Cambria Math"/>
              </a:rPr>
              <a:t>⁄</a:t>
            </a:r>
            <a:r>
              <a:rPr dirty="0" smtClean="0" sz="1400" spc="-20">
                <a:latin typeface="Cambria Math"/>
                <a:cs typeface="Cambria Math"/>
              </a:rPr>
              <a:t>��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44500" y="5962304"/>
            <a:ext cx="1841500" cy="39179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 marR="12700">
              <a:lnSpc>
                <a:spcPct val="103800"/>
              </a:lnSpc>
            </a:pPr>
            <a:r>
              <a:rPr dirty="0" smtClean="0" sz="1200">
                <a:latin typeface="Times New Roman"/>
                <a:cs typeface="Times New Roman"/>
              </a:rPr>
              <a:t>FIG</a:t>
            </a:r>
            <a:r>
              <a:rPr dirty="0" smtClean="0" sz="1200" spc="-5">
                <a:latin typeface="Times New Roman"/>
                <a:cs typeface="Times New Roman"/>
              </a:rPr>
              <a:t>U</a:t>
            </a:r>
            <a:r>
              <a:rPr dirty="0" smtClean="0" sz="1200" spc="0">
                <a:latin typeface="Times New Roman"/>
                <a:cs typeface="Times New Roman"/>
              </a:rPr>
              <a:t>RE 15-3: General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band-</a:t>
            </a:r>
            <a:r>
              <a:rPr dirty="0" smtClean="0" sz="1200" spc="0">
                <a:latin typeface="Times New Roman"/>
                <a:cs typeface="Times New Roman"/>
              </a:rPr>
              <a:t> pass respo</a:t>
            </a:r>
            <a:r>
              <a:rPr dirty="0" smtClean="0" sz="1200" spc="-10">
                <a:latin typeface="Times New Roman"/>
                <a:cs typeface="Times New Roman"/>
              </a:rPr>
              <a:t>n</a:t>
            </a:r>
            <a:r>
              <a:rPr dirty="0" smtClean="0" sz="1200" spc="-5">
                <a:latin typeface="Times New Roman"/>
                <a:cs typeface="Times New Roman"/>
              </a:rPr>
              <a:t>s</a:t>
            </a:r>
            <a:r>
              <a:rPr dirty="0" smtClean="0" sz="1200" spc="0">
                <a:latin typeface="Times New Roman"/>
                <a:cs typeface="Times New Roman"/>
              </a:rPr>
              <a:t>e curve.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44500" y="8031825"/>
            <a:ext cx="6880225" cy="107251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 marR="12700">
              <a:lnSpc>
                <a:spcPct val="112100"/>
              </a:lnSpc>
            </a:pPr>
            <a:r>
              <a:rPr dirty="0" smtClean="0" sz="1400" spc="-10" b="1">
                <a:latin typeface="Times New Roman"/>
                <a:cs typeface="Times New Roman"/>
              </a:rPr>
              <a:t>EXAMPLE</a:t>
            </a:r>
            <a:r>
              <a:rPr dirty="0" smtClean="0" sz="1400" spc="40" b="1">
                <a:latin typeface="Times New Roman"/>
                <a:cs typeface="Times New Roman"/>
              </a:rPr>
              <a:t> </a:t>
            </a:r>
            <a:r>
              <a:rPr dirty="0" smtClean="0" sz="1400" spc="-10" b="1">
                <a:latin typeface="Times New Roman"/>
                <a:cs typeface="Times New Roman"/>
              </a:rPr>
              <a:t>1</a:t>
            </a:r>
            <a:r>
              <a:rPr dirty="0" smtClean="0" sz="1400" spc="-5" b="1">
                <a:latin typeface="Times New Roman"/>
                <a:cs typeface="Times New Roman"/>
              </a:rPr>
              <a:t>5</a:t>
            </a:r>
            <a:r>
              <a:rPr dirty="0" smtClean="0" sz="1400" spc="-10" b="1">
                <a:latin typeface="Times New Roman"/>
                <a:cs typeface="Times New Roman"/>
              </a:rPr>
              <a:t>-1:</a:t>
            </a:r>
            <a:r>
              <a:rPr dirty="0" smtClean="0" sz="1400" spc="40" b="1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c</a:t>
            </a:r>
            <a:r>
              <a:rPr dirty="0" smtClean="0" sz="1400" spc="-20">
                <a:latin typeface="Times New Roman"/>
                <a:cs typeface="Times New Roman"/>
              </a:rPr>
              <a:t>e</a:t>
            </a:r>
            <a:r>
              <a:rPr dirty="0" smtClean="0" sz="1400" spc="-5">
                <a:latin typeface="Times New Roman"/>
                <a:cs typeface="Times New Roman"/>
              </a:rPr>
              <a:t>rtain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ban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-pass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fi</a:t>
            </a:r>
            <a:r>
              <a:rPr dirty="0" smtClean="0" sz="1400" spc="-15">
                <a:latin typeface="Times New Roman"/>
                <a:cs typeface="Times New Roman"/>
              </a:rPr>
              <a:t>l</a:t>
            </a:r>
            <a:r>
              <a:rPr dirty="0" smtClean="0" sz="1400" spc="-5">
                <a:latin typeface="Times New Roman"/>
                <a:cs typeface="Times New Roman"/>
              </a:rPr>
              <a:t>ter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has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center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frequency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of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15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kHz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and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bandwidth</a:t>
            </a:r>
            <a:r>
              <a:rPr dirty="0" smtClean="0" sz="1400" spc="-5">
                <a:latin typeface="Times New Roman"/>
                <a:cs typeface="Times New Roman"/>
              </a:rPr>
              <a:t> of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1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kHz.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Deter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-5">
                <a:latin typeface="Times New Roman"/>
                <a:cs typeface="Times New Roman"/>
              </a:rPr>
              <a:t>i</a:t>
            </a:r>
            <a:r>
              <a:rPr dirty="0" smtClean="0" sz="1400" spc="-5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�</a:t>
            </a:r>
            <a:r>
              <a:rPr dirty="0" smtClean="0" sz="1400" spc="85">
                <a:latin typeface="Cambria Math"/>
                <a:cs typeface="Cambria Math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and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assify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the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fil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er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arro</a:t>
            </a:r>
            <a:r>
              <a:rPr dirty="0" smtClean="0" sz="1400" spc="-5">
                <a:latin typeface="Times New Roman"/>
                <a:cs typeface="Times New Roman"/>
              </a:rPr>
              <a:t>w</a:t>
            </a:r>
            <a:r>
              <a:rPr dirty="0" smtClean="0" sz="1400" spc="-10">
                <a:latin typeface="Times New Roman"/>
                <a:cs typeface="Times New Roman"/>
              </a:rPr>
              <a:t>-band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or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wide-band.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1000"/>
              </a:lnSpc>
              <a:spcBef>
                <a:spcPts val="13"/>
              </a:spcBef>
            </a:pPr>
            <a:endParaRPr sz="1000"/>
          </a:p>
          <a:p>
            <a:pPr marL="12700">
              <a:lnSpc>
                <a:spcPct val="100000"/>
              </a:lnSpc>
            </a:pPr>
            <a:r>
              <a:rPr dirty="0" smtClean="0" sz="1400" spc="-10" b="1" i="1">
                <a:latin typeface="Times New Roman"/>
                <a:cs typeface="Times New Roman"/>
              </a:rPr>
              <a:t>Solut</a:t>
            </a:r>
            <a:r>
              <a:rPr dirty="0" smtClean="0" sz="1400" spc="-10" b="1" i="1">
                <a:latin typeface="Times New Roman"/>
                <a:cs typeface="Times New Roman"/>
              </a:rPr>
              <a:t>i</a:t>
            </a:r>
            <a:r>
              <a:rPr dirty="0" smtClean="0" sz="1400" spc="-10" b="1" i="1">
                <a:latin typeface="Times New Roman"/>
                <a:cs typeface="Times New Roman"/>
              </a:rPr>
              <a:t>on</a:t>
            </a:r>
            <a:r>
              <a:rPr dirty="0" smtClean="0" sz="1400" spc="-10" b="1" i="1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�</a:t>
            </a:r>
            <a:r>
              <a:rPr dirty="0" smtClean="0" sz="1400" spc="125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-240">
                <a:latin typeface="Cambria Math"/>
                <a:cs typeface="Cambria Math"/>
              </a:rPr>
              <a:t>�</a:t>
            </a:r>
            <a:r>
              <a:rPr dirty="0" smtClean="0" baseline="-16666" sz="1500" spc="120">
                <a:latin typeface="Cambria Math"/>
                <a:cs typeface="Cambria Math"/>
              </a:rPr>
              <a:t>0</a:t>
            </a:r>
            <a:r>
              <a:rPr dirty="0" smtClean="0" baseline="1984" sz="2100" spc="-22">
                <a:latin typeface="Cambria Math"/>
                <a:cs typeface="Cambria Math"/>
              </a:rPr>
              <a:t>⁄</a:t>
            </a:r>
            <a:r>
              <a:rPr dirty="0" smtClean="0" sz="1400" spc="-15">
                <a:latin typeface="Cambria Math"/>
                <a:cs typeface="Cambria Math"/>
              </a:rPr>
              <a:t>��</a:t>
            </a:r>
            <a:r>
              <a:rPr dirty="0" smtClean="0" sz="1400" spc="135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1</a:t>
            </a:r>
            <a:r>
              <a:rPr dirty="0" smtClean="0" sz="1400" spc="-10">
                <a:latin typeface="Cambria Math"/>
                <a:cs typeface="Cambria Math"/>
              </a:rPr>
              <a:t>5</a:t>
            </a:r>
            <a:r>
              <a:rPr dirty="0" smtClean="0" sz="1400" spc="-10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kH</a:t>
            </a:r>
            <a:r>
              <a:rPr dirty="0" smtClean="0" sz="1400" spc="-10">
                <a:latin typeface="Cambria Math"/>
                <a:cs typeface="Cambria Math"/>
              </a:rPr>
              <a:t>z</a:t>
            </a:r>
            <a:r>
              <a:rPr dirty="0" smtClean="0" baseline="1984" sz="2100" spc="-22">
                <a:latin typeface="Cambria Math"/>
                <a:cs typeface="Cambria Math"/>
              </a:rPr>
              <a:t>⁄</a:t>
            </a:r>
            <a:r>
              <a:rPr dirty="0" smtClean="0" sz="1400" spc="-10">
                <a:latin typeface="Cambria Math"/>
                <a:cs typeface="Cambria Math"/>
              </a:rPr>
              <a:t>1</a:t>
            </a:r>
            <a:r>
              <a:rPr dirty="0" smtClean="0" sz="1400" spc="-10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kH</a:t>
            </a:r>
            <a:r>
              <a:rPr dirty="0" smtClean="0" sz="1400" spc="-10">
                <a:latin typeface="Cambria Math"/>
                <a:cs typeface="Cambria Math"/>
              </a:rPr>
              <a:t>z</a:t>
            </a:r>
            <a:r>
              <a:rPr dirty="0" smtClean="0" sz="1400" spc="85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15</a:t>
            </a:r>
            <a:endParaRPr sz="1400">
              <a:latin typeface="Cambria Math"/>
              <a:cs typeface="Cambria Math"/>
            </a:endParaRPr>
          </a:p>
          <a:p>
            <a:pPr marL="12700">
              <a:lnSpc>
                <a:spcPct val="100000"/>
              </a:lnSpc>
              <a:spcBef>
                <a:spcPts val="204"/>
              </a:spcBef>
            </a:pPr>
            <a:r>
              <a:rPr dirty="0" smtClean="0" sz="1400" spc="-10">
                <a:latin typeface="Times New Roman"/>
                <a:cs typeface="Times New Roman"/>
              </a:rPr>
              <a:t>Bec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use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�</a:t>
            </a:r>
            <a:r>
              <a:rPr dirty="0" smtClean="0" sz="1400" spc="120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&gt;</a:t>
            </a:r>
            <a:r>
              <a:rPr dirty="0" smtClean="0" sz="1400" spc="85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10</a:t>
            </a:r>
            <a:r>
              <a:rPr dirty="0" smtClean="0" sz="1400" spc="-5">
                <a:latin typeface="Times New Roman"/>
                <a:cs typeface="Times New Roman"/>
              </a:rPr>
              <a:t>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this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is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narr</a:t>
            </a:r>
            <a:r>
              <a:rPr dirty="0" smtClean="0" sz="1400" spc="-5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w-band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filter.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304800" y="307847"/>
            <a:ext cx="7163561" cy="0"/>
          </a:xfrm>
          <a:custGeom>
            <a:avLst/>
            <a:gdLst/>
            <a:ahLst/>
            <a:cxnLst/>
            <a:rect l="l" t="t" r="r" b="b"/>
            <a:pathLst>
              <a:path w="7163561" h="0">
                <a:moveTo>
                  <a:pt x="0" y="0"/>
                </a:moveTo>
                <a:lnTo>
                  <a:pt x="7163561" y="0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" name="object 17"/>
          <p:cNvSpPr/>
          <p:nvPr/>
        </p:nvSpPr>
        <p:spPr>
          <a:xfrm>
            <a:off x="307847" y="310895"/>
            <a:ext cx="0" cy="9437370"/>
          </a:xfrm>
          <a:custGeom>
            <a:avLst/>
            <a:gdLst/>
            <a:ahLst/>
            <a:cxnLst/>
            <a:rect l="l" t="t" r="r" b="b"/>
            <a:pathLst>
              <a:path w="0" h="9437370">
                <a:moveTo>
                  <a:pt x="0" y="0"/>
                </a:moveTo>
                <a:lnTo>
                  <a:pt x="0" y="9437370"/>
                </a:lnTo>
              </a:path>
            </a:pathLst>
          </a:custGeom>
          <a:ln w="73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" name="object 18"/>
          <p:cNvSpPr/>
          <p:nvPr/>
        </p:nvSpPr>
        <p:spPr>
          <a:xfrm>
            <a:off x="7465314" y="310895"/>
            <a:ext cx="0" cy="9437370"/>
          </a:xfrm>
          <a:custGeom>
            <a:avLst/>
            <a:gdLst/>
            <a:ahLst/>
            <a:cxnLst/>
            <a:rect l="l" t="t" r="r" b="b"/>
            <a:pathLst>
              <a:path w="0" h="9437370">
                <a:moveTo>
                  <a:pt x="0" y="0"/>
                </a:moveTo>
                <a:lnTo>
                  <a:pt x="0" y="9437370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" name="object 19"/>
          <p:cNvSpPr/>
          <p:nvPr/>
        </p:nvSpPr>
        <p:spPr>
          <a:xfrm>
            <a:off x="304800" y="9751314"/>
            <a:ext cx="7163561" cy="0"/>
          </a:xfrm>
          <a:custGeom>
            <a:avLst/>
            <a:gdLst/>
            <a:ahLst/>
            <a:cxnLst/>
            <a:rect l="l" t="t" r="r" b="b"/>
            <a:pathLst>
              <a:path w="7163561" h="0">
                <a:moveTo>
                  <a:pt x="0" y="0"/>
                </a:moveTo>
                <a:lnTo>
                  <a:pt x="7163561" y="0"/>
                </a:lnTo>
              </a:path>
            </a:pathLst>
          </a:custGeom>
          <a:ln w="73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0" name="object 20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95885">
              <a:lnSpc>
                <a:spcPct val="100000"/>
              </a:lnSpc>
            </a:pPr>
            <a:fld id="{81D60167-4931-47E6-BA6A-407CBD079E47}" type="slidenum">
              <a:rPr dirty="0" smtClean="0" sz="1100" spc="-10">
                <a:latin typeface="Calibri"/>
                <a:cs typeface="Calibri"/>
              </a:rPr>
              <a:t>1</a:t>
            </a:fld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959352" y="1357883"/>
            <a:ext cx="2810255" cy="251993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3432809" y="5097779"/>
            <a:ext cx="3297936" cy="255498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444500" y="421040"/>
            <a:ext cx="6884670" cy="95313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239395" marR="12700" indent="-227329">
              <a:lnSpc>
                <a:spcPct val="110400"/>
              </a:lnSpc>
              <a:buFont typeface="Wingdings"/>
              <a:buChar char=""/>
              <a:tabLst>
                <a:tab pos="239395" algn="l"/>
              </a:tabLst>
            </a:pPr>
            <a:r>
              <a:rPr dirty="0" smtClean="0" sz="1400" spc="-10" b="1">
                <a:latin typeface="Times New Roman"/>
                <a:cs typeface="Times New Roman"/>
              </a:rPr>
              <a:t>Ban</a:t>
            </a:r>
            <a:r>
              <a:rPr dirty="0" smtClean="0" sz="1400" spc="-5" b="1">
                <a:latin typeface="Times New Roman"/>
                <a:cs typeface="Times New Roman"/>
              </a:rPr>
              <a:t>d</a:t>
            </a:r>
            <a:r>
              <a:rPr dirty="0" smtClean="0" sz="1400" spc="-10" b="1">
                <a:latin typeface="Times New Roman"/>
                <a:cs typeface="Times New Roman"/>
              </a:rPr>
              <a:t>-Stop</a:t>
            </a:r>
            <a:r>
              <a:rPr dirty="0" smtClean="0" sz="1400" spc="110" b="1">
                <a:latin typeface="Times New Roman"/>
                <a:cs typeface="Times New Roman"/>
              </a:rPr>
              <a:t> </a:t>
            </a:r>
            <a:r>
              <a:rPr dirty="0" smtClean="0" sz="1400" spc="-10" b="1">
                <a:latin typeface="Times New Roman"/>
                <a:cs typeface="Times New Roman"/>
              </a:rPr>
              <a:t>Filter</a:t>
            </a:r>
            <a:r>
              <a:rPr dirty="0" smtClean="0" sz="1400" spc="114" b="1">
                <a:latin typeface="Times New Roman"/>
                <a:cs typeface="Times New Roman"/>
              </a:rPr>
              <a:t> </a:t>
            </a:r>
            <a:r>
              <a:rPr dirty="0" smtClean="0" sz="1400" spc="-10" b="1">
                <a:latin typeface="Times New Roman"/>
                <a:cs typeface="Times New Roman"/>
              </a:rPr>
              <a:t>Respons</a:t>
            </a:r>
            <a:r>
              <a:rPr dirty="0" smtClean="0" sz="1400" spc="-5" b="1">
                <a:latin typeface="Times New Roman"/>
                <a:cs typeface="Times New Roman"/>
              </a:rPr>
              <a:t>e</a:t>
            </a:r>
            <a:r>
              <a:rPr dirty="0" smtClean="0" sz="1400" spc="-5" b="1">
                <a:latin typeface="Times New Roman"/>
                <a:cs typeface="Times New Roman"/>
              </a:rPr>
              <a:t>:</a:t>
            </a:r>
            <a:r>
              <a:rPr dirty="0" smtClean="0" sz="1400" spc="110" b="1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Another</a:t>
            </a:r>
            <a:r>
              <a:rPr dirty="0" smtClean="0" sz="1400" spc="1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category</a:t>
            </a:r>
            <a:r>
              <a:rPr dirty="0" smtClean="0" sz="1400" spc="1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of</a:t>
            </a:r>
            <a:r>
              <a:rPr dirty="0" smtClean="0" sz="1400" spc="1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active</a:t>
            </a:r>
            <a:r>
              <a:rPr dirty="0" smtClean="0" sz="1400" spc="105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fil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er</a:t>
            </a:r>
            <a:r>
              <a:rPr dirty="0" smtClean="0" sz="1400" spc="110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is</a:t>
            </a:r>
            <a:r>
              <a:rPr dirty="0" smtClean="0" sz="1400" spc="1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the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-5" b="1">
                <a:latin typeface="Times New Roman"/>
                <a:cs typeface="Times New Roman"/>
              </a:rPr>
              <a:t>b</a:t>
            </a:r>
            <a:r>
              <a:rPr dirty="0" smtClean="0" sz="1400" spc="-10" b="1">
                <a:latin typeface="Times New Roman"/>
                <a:cs typeface="Times New Roman"/>
              </a:rPr>
              <a:t>an</a:t>
            </a:r>
            <a:r>
              <a:rPr dirty="0" smtClean="0" sz="1400" spc="-5" b="1">
                <a:latin typeface="Times New Roman"/>
                <a:cs typeface="Times New Roman"/>
              </a:rPr>
              <a:t>d</a:t>
            </a:r>
            <a:r>
              <a:rPr dirty="0" smtClean="0" sz="1400" spc="-10" b="1">
                <a:latin typeface="Times New Roman"/>
                <a:cs typeface="Times New Roman"/>
              </a:rPr>
              <a:t>-stop</a:t>
            </a:r>
            <a:r>
              <a:rPr dirty="0" smtClean="0" sz="1400" spc="110" b="1">
                <a:latin typeface="Times New Roman"/>
                <a:cs typeface="Times New Roman"/>
              </a:rPr>
              <a:t> </a:t>
            </a:r>
            <a:r>
              <a:rPr dirty="0" smtClean="0" sz="1400" spc="-5" b="1">
                <a:latin typeface="Times New Roman"/>
                <a:cs typeface="Times New Roman"/>
              </a:rPr>
              <a:t>filter</a:t>
            </a:r>
            <a:r>
              <a:rPr dirty="0" smtClean="0" sz="1400" spc="-5">
                <a:latin typeface="Times New Roman"/>
                <a:cs typeface="Times New Roman"/>
              </a:rPr>
              <a:t>,</a:t>
            </a:r>
            <a:r>
              <a:rPr dirty="0" smtClean="0" sz="1400" spc="114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al</a:t>
            </a:r>
            <a:r>
              <a:rPr dirty="0" smtClean="0" sz="1400" spc="-2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 known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 i="1">
                <a:latin typeface="Times New Roman"/>
                <a:cs typeface="Times New Roman"/>
              </a:rPr>
              <a:t>notch,</a:t>
            </a:r>
            <a:r>
              <a:rPr dirty="0" smtClean="0" sz="1400" spc="-5" i="1">
                <a:latin typeface="Times New Roman"/>
                <a:cs typeface="Times New Roman"/>
              </a:rPr>
              <a:t> </a:t>
            </a:r>
            <a:r>
              <a:rPr dirty="0" smtClean="0" sz="1400" spc="-10" i="1">
                <a:latin typeface="Times New Roman"/>
                <a:cs typeface="Times New Roman"/>
              </a:rPr>
              <a:t>band-reje</a:t>
            </a:r>
            <a:r>
              <a:rPr dirty="0" smtClean="0" sz="1400" spc="-15" i="1">
                <a:latin typeface="Times New Roman"/>
                <a:cs typeface="Times New Roman"/>
              </a:rPr>
              <a:t>c</a:t>
            </a:r>
            <a:r>
              <a:rPr dirty="0" smtClean="0" sz="1400" spc="-5" i="1">
                <a:latin typeface="Times New Roman"/>
                <a:cs typeface="Times New Roman"/>
              </a:rPr>
              <a:t>t,</a:t>
            </a:r>
            <a:r>
              <a:rPr dirty="0" smtClean="0" sz="1400" spc="-5" i="1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o</a:t>
            </a:r>
            <a:r>
              <a:rPr dirty="0" smtClean="0" sz="1400" spc="-5">
                <a:latin typeface="Times New Roman"/>
                <a:cs typeface="Times New Roman"/>
              </a:rPr>
              <a:t>r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 i="1">
                <a:latin typeface="Times New Roman"/>
                <a:cs typeface="Times New Roman"/>
              </a:rPr>
              <a:t>ban</a:t>
            </a:r>
            <a:r>
              <a:rPr dirty="0" smtClean="0" sz="1400" spc="-15" i="1">
                <a:latin typeface="Times New Roman"/>
                <a:cs typeface="Times New Roman"/>
              </a:rPr>
              <a:t>d</a:t>
            </a:r>
            <a:r>
              <a:rPr dirty="0" smtClean="0" sz="1400" spc="-10" i="1">
                <a:latin typeface="Times New Roman"/>
                <a:cs typeface="Times New Roman"/>
              </a:rPr>
              <a:t>-elimination</a:t>
            </a:r>
            <a:r>
              <a:rPr dirty="0" smtClean="0" sz="1400" spc="5" i="1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filter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is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shown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in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Figure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1</a:t>
            </a:r>
            <a:r>
              <a:rPr dirty="0" smtClean="0" sz="1400" spc="0">
                <a:latin typeface="Times New Roman"/>
                <a:cs typeface="Times New Roman"/>
              </a:rPr>
              <a:t>5</a:t>
            </a:r>
            <a:r>
              <a:rPr dirty="0" smtClean="0" sz="1400" spc="-5">
                <a:latin typeface="Times New Roman"/>
                <a:cs typeface="Times New Roman"/>
              </a:rPr>
              <a:t>-4.</a:t>
            </a:r>
            <a:endParaRPr sz="1400">
              <a:latin typeface="Times New Roman"/>
              <a:cs typeface="Times New Roman"/>
            </a:endParaRPr>
          </a:p>
          <a:p>
            <a:pPr marL="239395" marR="14604" indent="-227329">
              <a:lnSpc>
                <a:spcPts val="1850"/>
              </a:lnSpc>
              <a:spcBef>
                <a:spcPts val="85"/>
              </a:spcBef>
              <a:buFont typeface="Wingdings"/>
              <a:buChar char=""/>
              <a:tabLst>
                <a:tab pos="239395" algn="l"/>
              </a:tabLst>
            </a:pPr>
            <a:r>
              <a:rPr dirty="0" smtClean="0" sz="1400" spc="-10">
                <a:latin typeface="Times New Roman"/>
                <a:cs typeface="Times New Roman"/>
              </a:rPr>
              <a:t>We</a:t>
            </a:r>
            <a:r>
              <a:rPr dirty="0" smtClean="0" sz="1400" spc="5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can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think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of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the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operation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as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opposi</a:t>
            </a:r>
            <a:r>
              <a:rPr dirty="0" smtClean="0" sz="1400" spc="-15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5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to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that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of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the</a:t>
            </a:r>
            <a:r>
              <a:rPr dirty="0" smtClean="0" sz="1400" spc="5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ban</a:t>
            </a:r>
            <a:r>
              <a:rPr dirty="0" smtClean="0" sz="1400" spc="25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-pass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filter</a:t>
            </a:r>
            <a:r>
              <a:rPr dirty="0" smtClean="0" sz="1400" spc="5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bec</a:t>
            </a:r>
            <a:r>
              <a:rPr dirty="0" smtClean="0" sz="1400" spc="-2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use</a:t>
            </a:r>
            <a:r>
              <a:rPr dirty="0" smtClean="0" sz="1400" spc="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-10">
                <a:latin typeface="Times New Roman"/>
                <a:cs typeface="Times New Roman"/>
              </a:rPr>
              <a:t>requencies</a:t>
            </a:r>
            <a:r>
              <a:rPr dirty="0" smtClean="0" sz="1400" spc="-10">
                <a:latin typeface="Times New Roman"/>
                <a:cs typeface="Times New Roman"/>
              </a:rPr>
              <a:t> within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certain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bandwidth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are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rejected,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nd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freq</a:t>
            </a:r>
            <a:r>
              <a:rPr dirty="0" smtClean="0" sz="1400" spc="-5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-2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cies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outside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the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ban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width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are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passed.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73100" y="2469133"/>
            <a:ext cx="3039745" cy="19494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200">
                <a:latin typeface="Times New Roman"/>
                <a:cs typeface="Times New Roman"/>
              </a:rPr>
              <a:t>FIG</a:t>
            </a:r>
            <a:r>
              <a:rPr dirty="0" smtClean="0" sz="1200" spc="-5">
                <a:latin typeface="Times New Roman"/>
                <a:cs typeface="Times New Roman"/>
              </a:rPr>
              <a:t>U</a:t>
            </a:r>
            <a:r>
              <a:rPr dirty="0" smtClean="0" sz="1200" spc="0">
                <a:latin typeface="Times New Roman"/>
                <a:cs typeface="Times New Roman"/>
              </a:rPr>
              <a:t>RE 15-4: General band-</a:t>
            </a:r>
            <a:r>
              <a:rPr dirty="0" smtClean="0" sz="1200" spc="-5">
                <a:latin typeface="Times New Roman"/>
                <a:cs typeface="Times New Roman"/>
              </a:rPr>
              <a:t>s</a:t>
            </a:r>
            <a:r>
              <a:rPr dirty="0" smtClean="0" sz="1200" spc="0">
                <a:latin typeface="Times New Roman"/>
                <a:cs typeface="Times New Roman"/>
              </a:rPr>
              <a:t>top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filter response.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44500" y="3624834"/>
            <a:ext cx="6884034" cy="1736089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 spc="-10" b="1">
                <a:solidFill>
                  <a:srgbClr val="006FC0"/>
                </a:solidFill>
                <a:latin typeface="Times New Roman"/>
                <a:cs typeface="Times New Roman"/>
              </a:rPr>
              <a:t>15.2</a:t>
            </a:r>
            <a:r>
              <a:rPr dirty="0" smtClean="0" sz="1400" spc="-10" b="1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dirty="0" smtClean="0" sz="1400" spc="-10" b="1">
                <a:solidFill>
                  <a:srgbClr val="006FC0"/>
                </a:solidFill>
                <a:latin typeface="Times New Roman"/>
                <a:cs typeface="Times New Roman"/>
              </a:rPr>
              <a:t>Filter</a:t>
            </a:r>
            <a:r>
              <a:rPr dirty="0" smtClean="0" sz="1400" spc="-5" b="1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dirty="0" smtClean="0" sz="1400" spc="-10" b="1">
                <a:solidFill>
                  <a:srgbClr val="006FC0"/>
                </a:solidFill>
                <a:latin typeface="Times New Roman"/>
                <a:cs typeface="Times New Roman"/>
              </a:rPr>
              <a:t>Response</a:t>
            </a:r>
            <a:r>
              <a:rPr dirty="0" smtClean="0" sz="1400" spc="-5" b="1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dirty="0" smtClean="0" sz="1400" spc="-10" b="1">
                <a:solidFill>
                  <a:srgbClr val="006FC0"/>
                </a:solidFill>
                <a:latin typeface="Times New Roman"/>
                <a:cs typeface="Times New Roman"/>
              </a:rPr>
              <a:t>Characte</a:t>
            </a:r>
            <a:r>
              <a:rPr dirty="0" smtClean="0" sz="1400" spc="-20" b="1">
                <a:solidFill>
                  <a:srgbClr val="006FC0"/>
                </a:solidFill>
                <a:latin typeface="Times New Roman"/>
                <a:cs typeface="Times New Roman"/>
              </a:rPr>
              <a:t>r</a:t>
            </a:r>
            <a:r>
              <a:rPr dirty="0" smtClean="0" sz="1400" spc="-5" b="1">
                <a:solidFill>
                  <a:srgbClr val="006FC0"/>
                </a:solidFill>
                <a:latin typeface="Times New Roman"/>
                <a:cs typeface="Times New Roman"/>
              </a:rPr>
              <a:t>istics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750"/>
              </a:lnSpc>
              <a:spcBef>
                <a:spcPts val="32"/>
              </a:spcBef>
            </a:pPr>
            <a:endParaRPr sz="750"/>
          </a:p>
          <a:p>
            <a:pPr algn="just" marL="239395" marR="12700" indent="-227329">
              <a:lnSpc>
                <a:spcPct val="110200"/>
              </a:lnSpc>
              <a:buFont typeface="Wingdings"/>
              <a:buChar char=""/>
              <a:tabLst>
                <a:tab pos="239395" algn="l"/>
              </a:tabLst>
            </a:pPr>
            <a:r>
              <a:rPr dirty="0" smtClean="0" sz="1400" spc="-10">
                <a:latin typeface="Times New Roman"/>
                <a:cs typeface="Times New Roman"/>
              </a:rPr>
              <a:t>Each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type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of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filter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response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(l</a:t>
            </a:r>
            <a:r>
              <a:rPr dirty="0" smtClean="0" sz="1400" spc="-20">
                <a:latin typeface="Times New Roman"/>
                <a:cs typeface="Times New Roman"/>
              </a:rPr>
              <a:t>o</a:t>
            </a:r>
            <a:r>
              <a:rPr dirty="0" smtClean="0" sz="1400" spc="-5">
                <a:latin typeface="Times New Roman"/>
                <a:cs typeface="Times New Roman"/>
              </a:rPr>
              <a:t>w</a:t>
            </a:r>
            <a:r>
              <a:rPr dirty="0" smtClean="0" sz="1400" spc="-10">
                <a:latin typeface="Times New Roman"/>
                <a:cs typeface="Times New Roman"/>
              </a:rPr>
              <a:t>-pass,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hig</a:t>
            </a:r>
            <a:r>
              <a:rPr dirty="0" smtClean="0" sz="1400" spc="-5">
                <a:latin typeface="Times New Roman"/>
                <a:cs typeface="Times New Roman"/>
              </a:rPr>
              <a:t>h</a:t>
            </a:r>
            <a:r>
              <a:rPr dirty="0" smtClean="0" sz="1400" spc="-10">
                <a:latin typeface="Times New Roman"/>
                <a:cs typeface="Times New Roman"/>
              </a:rPr>
              <a:t>-pass,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20">
                <a:latin typeface="Times New Roman"/>
                <a:cs typeface="Times New Roman"/>
              </a:rPr>
              <a:t>b</a:t>
            </a:r>
            <a:r>
              <a:rPr dirty="0" smtClean="0" sz="1400" spc="-10">
                <a:latin typeface="Times New Roman"/>
                <a:cs typeface="Times New Roman"/>
              </a:rPr>
              <a:t>an</a:t>
            </a:r>
            <a:r>
              <a:rPr dirty="0" smtClean="0" sz="1400" spc="-5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-pass,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or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band-stop)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c</a:t>
            </a:r>
            <a:r>
              <a:rPr dirty="0" smtClean="0" sz="1400" spc="-2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be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realiz</a:t>
            </a:r>
            <a:r>
              <a:rPr dirty="0" smtClean="0" sz="1400" spc="-2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by</a:t>
            </a:r>
            <a:r>
              <a:rPr dirty="0" smtClean="0" sz="1400" spc="-10">
                <a:latin typeface="Times New Roman"/>
                <a:cs typeface="Times New Roman"/>
              </a:rPr>
              <a:t> proper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7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se</a:t>
            </a:r>
            <a:r>
              <a:rPr dirty="0" smtClean="0" sz="1400" spc="-15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-2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tion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6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of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6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c</a:t>
            </a:r>
            <a:r>
              <a:rPr dirty="0" smtClean="0" sz="1400" spc="-20">
                <a:latin typeface="Times New Roman"/>
                <a:cs typeface="Times New Roman"/>
              </a:rPr>
              <a:t>e</a:t>
            </a:r>
            <a:r>
              <a:rPr dirty="0" smtClean="0" sz="1400" spc="-5">
                <a:latin typeface="Times New Roman"/>
                <a:cs typeface="Times New Roman"/>
              </a:rPr>
              <a:t>rtain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6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co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-10">
                <a:latin typeface="Times New Roman"/>
                <a:cs typeface="Times New Roman"/>
              </a:rPr>
              <a:t>ponent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6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values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4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to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6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have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6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either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6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6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Butterwort</a:t>
            </a:r>
            <a:r>
              <a:rPr dirty="0" smtClean="0" sz="1400" spc="-5">
                <a:latin typeface="Times New Roman"/>
                <a:cs typeface="Times New Roman"/>
              </a:rPr>
              <a:t>h</a:t>
            </a:r>
            <a:r>
              <a:rPr dirty="0" smtClean="0" sz="1400" spc="-5">
                <a:latin typeface="Times New Roman"/>
                <a:cs typeface="Times New Roman"/>
              </a:rPr>
              <a:t>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7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Chebyshev,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7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or</a:t>
            </a:r>
            <a:r>
              <a:rPr dirty="0" smtClean="0" sz="1400" spc="-10">
                <a:latin typeface="Times New Roman"/>
                <a:cs typeface="Times New Roman"/>
              </a:rPr>
              <a:t> B</a:t>
            </a:r>
            <a:r>
              <a:rPr dirty="0" smtClean="0" sz="1400" spc="-2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ssel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haract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5">
                <a:latin typeface="Times New Roman"/>
                <a:cs typeface="Times New Roman"/>
              </a:rPr>
              <a:t>ristic.</a:t>
            </a:r>
            <a:endParaRPr sz="1400">
              <a:latin typeface="Times New Roman"/>
              <a:cs typeface="Times New Roman"/>
            </a:endParaRPr>
          </a:p>
          <a:p>
            <a:pPr algn="just" marL="239395" marR="13335" indent="-227329">
              <a:lnSpc>
                <a:spcPct val="110200"/>
              </a:lnSpc>
              <a:buFont typeface="Wingdings"/>
              <a:buChar char=""/>
              <a:tabLst>
                <a:tab pos="239395" algn="l"/>
              </a:tabLst>
            </a:pP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gene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5">
                <a:latin typeface="Times New Roman"/>
                <a:cs typeface="Times New Roman"/>
              </a:rPr>
              <a:t>al</a:t>
            </a:r>
            <a:r>
              <a:rPr dirty="0" smtClean="0" sz="1400" spc="-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co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-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rison</a:t>
            </a:r>
            <a:r>
              <a:rPr dirty="0" smtClean="0" sz="1400" spc="-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of</a:t>
            </a:r>
            <a:r>
              <a:rPr dirty="0" smtClean="0" sz="1400" spc="-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the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three</a:t>
            </a:r>
            <a:r>
              <a:rPr dirty="0" smtClean="0" sz="1400" spc="-4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response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characte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5">
                <a:latin typeface="Times New Roman"/>
                <a:cs typeface="Times New Roman"/>
              </a:rPr>
              <a:t>istics</a:t>
            </a:r>
            <a:r>
              <a:rPr dirty="0" smtClean="0" sz="1400" spc="-4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for</a:t>
            </a:r>
            <a:r>
              <a:rPr dirty="0" smtClean="0" sz="1400" spc="-4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-4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lo</a:t>
            </a:r>
            <a:r>
              <a:rPr dirty="0" smtClean="0" sz="1400" spc="0">
                <a:latin typeface="Times New Roman"/>
                <a:cs typeface="Times New Roman"/>
              </a:rPr>
              <a:t>w</a:t>
            </a:r>
            <a:r>
              <a:rPr dirty="0" smtClean="0" sz="1400" spc="-10">
                <a:latin typeface="Times New Roman"/>
                <a:cs typeface="Times New Roman"/>
              </a:rPr>
              <a:t>-pass</a:t>
            </a:r>
            <a:r>
              <a:rPr dirty="0" smtClean="0" sz="1400" spc="-45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filter</a:t>
            </a:r>
            <a:r>
              <a:rPr dirty="0" smtClean="0" sz="1400" spc="-4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response</a:t>
            </a:r>
            <a:r>
              <a:rPr dirty="0" smtClean="0" sz="1400" spc="-4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curve</a:t>
            </a:r>
            <a:r>
              <a:rPr dirty="0" smtClean="0" sz="1400" spc="-5">
                <a:latin typeface="Times New Roman"/>
                <a:cs typeface="Times New Roman"/>
              </a:rPr>
              <a:t> is</a:t>
            </a:r>
            <a:r>
              <a:rPr dirty="0" smtClean="0" sz="1400" spc="-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shown</a:t>
            </a:r>
            <a:r>
              <a:rPr dirty="0" smtClean="0" sz="1400" spc="-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in</a:t>
            </a:r>
            <a:r>
              <a:rPr dirty="0" smtClean="0" sz="1400" spc="-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Fi</a:t>
            </a:r>
            <a:r>
              <a:rPr dirty="0" smtClean="0" sz="1400" spc="-5">
                <a:latin typeface="Times New Roman"/>
                <a:cs typeface="Times New Roman"/>
              </a:rPr>
              <a:t>g</a:t>
            </a:r>
            <a:r>
              <a:rPr dirty="0" smtClean="0" sz="1400" spc="-10">
                <a:latin typeface="Times New Roman"/>
                <a:cs typeface="Times New Roman"/>
              </a:rPr>
              <a:t>ure</a:t>
            </a:r>
            <a:r>
              <a:rPr dirty="0" smtClean="0" sz="1400" spc="-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1</a:t>
            </a:r>
            <a:r>
              <a:rPr dirty="0" smtClean="0" sz="1400" spc="-5">
                <a:latin typeface="Times New Roman"/>
                <a:cs typeface="Times New Roman"/>
              </a:rPr>
              <a:t>5</a:t>
            </a:r>
            <a:r>
              <a:rPr dirty="0" smtClean="0" sz="1400" spc="-5">
                <a:latin typeface="Times New Roman"/>
                <a:cs typeface="Times New Roman"/>
              </a:rPr>
              <a:t>-5.</a:t>
            </a:r>
            <a:r>
              <a:rPr dirty="0" smtClean="0" sz="1400" spc="-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Hig</a:t>
            </a:r>
            <a:r>
              <a:rPr dirty="0" smtClean="0" sz="1400" spc="-5">
                <a:latin typeface="Times New Roman"/>
                <a:cs typeface="Times New Roman"/>
              </a:rPr>
              <a:t>h</a:t>
            </a:r>
            <a:r>
              <a:rPr dirty="0" smtClean="0" sz="1400" spc="-10">
                <a:latin typeface="Times New Roman"/>
                <a:cs typeface="Times New Roman"/>
              </a:rPr>
              <a:t>-</a:t>
            </a:r>
            <a:r>
              <a:rPr dirty="0" smtClean="0" sz="1400" spc="-10">
                <a:latin typeface="Times New Roman"/>
                <a:cs typeface="Times New Roman"/>
              </a:rPr>
              <a:t>pass</a:t>
            </a:r>
            <a:r>
              <a:rPr dirty="0" smtClean="0" sz="1400" spc="-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and</a:t>
            </a:r>
            <a:r>
              <a:rPr dirty="0" smtClean="0" sz="1400" spc="-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ban</a:t>
            </a:r>
            <a:r>
              <a:rPr dirty="0" smtClean="0" sz="1400" spc="-5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-pass</a:t>
            </a:r>
            <a:r>
              <a:rPr dirty="0" smtClean="0" sz="1400" spc="-30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filters</a:t>
            </a:r>
            <a:r>
              <a:rPr dirty="0" smtClean="0" sz="1400" spc="-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c</a:t>
            </a:r>
            <a:r>
              <a:rPr dirty="0" smtClean="0" sz="1400" spc="-2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also</a:t>
            </a:r>
            <a:r>
              <a:rPr dirty="0" smtClean="0" sz="1400" spc="-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be</a:t>
            </a:r>
            <a:r>
              <a:rPr dirty="0" smtClean="0" sz="1400" spc="-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desi</a:t>
            </a:r>
            <a:r>
              <a:rPr dirty="0" smtClean="0" sz="1400" spc="-5">
                <a:latin typeface="Times New Roman"/>
                <a:cs typeface="Times New Roman"/>
              </a:rPr>
              <a:t>g</a:t>
            </a:r>
            <a:r>
              <a:rPr dirty="0" smtClean="0" sz="1400" spc="-10">
                <a:latin typeface="Times New Roman"/>
                <a:cs typeface="Times New Roman"/>
              </a:rPr>
              <a:t>ned</a:t>
            </a:r>
            <a:r>
              <a:rPr dirty="0" smtClean="0" sz="1400" spc="-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to</a:t>
            </a:r>
            <a:r>
              <a:rPr dirty="0" smtClean="0" sz="1400" spc="-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have</a:t>
            </a:r>
            <a:r>
              <a:rPr dirty="0" smtClean="0" sz="1400" spc="-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any</a:t>
            </a:r>
            <a:r>
              <a:rPr dirty="0" smtClean="0" sz="1400" spc="-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one</a:t>
            </a:r>
            <a:r>
              <a:rPr dirty="0" smtClean="0" sz="1400" spc="-5">
                <a:latin typeface="Times New Roman"/>
                <a:cs typeface="Times New Roman"/>
              </a:rPr>
              <a:t> of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the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chara</a:t>
            </a:r>
            <a:r>
              <a:rPr dirty="0" smtClean="0" sz="1400" spc="-20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5">
                <a:latin typeface="Times New Roman"/>
                <a:cs typeface="Times New Roman"/>
              </a:rPr>
              <a:t>eristics.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87400" y="6398290"/>
            <a:ext cx="2603500" cy="41592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 marR="12700">
              <a:lnSpc>
                <a:spcPct val="110400"/>
              </a:lnSpc>
            </a:pPr>
            <a:r>
              <a:rPr dirty="0" smtClean="0" sz="1200">
                <a:latin typeface="Times New Roman"/>
                <a:cs typeface="Times New Roman"/>
              </a:rPr>
              <a:t>FIGURE 15-5: Co</a:t>
            </a:r>
            <a:r>
              <a:rPr dirty="0" smtClean="0" sz="1200" spc="-5">
                <a:latin typeface="Times New Roman"/>
                <a:cs typeface="Times New Roman"/>
              </a:rPr>
              <a:t>m</a:t>
            </a:r>
            <a:r>
              <a:rPr dirty="0" smtClean="0" sz="1200" spc="0">
                <a:latin typeface="Times New Roman"/>
                <a:cs typeface="Times New Roman"/>
              </a:rPr>
              <a:t>parative </a:t>
            </a:r>
            <a:r>
              <a:rPr dirty="0" smtClean="0" sz="1200" spc="-5">
                <a:latin typeface="Times New Roman"/>
                <a:cs typeface="Times New Roman"/>
              </a:rPr>
              <a:t>p</a:t>
            </a:r>
            <a:r>
              <a:rPr dirty="0" smtClean="0" sz="1200" spc="0">
                <a:latin typeface="Times New Roman"/>
                <a:cs typeface="Times New Roman"/>
              </a:rPr>
              <a:t>l</a:t>
            </a:r>
            <a:r>
              <a:rPr dirty="0" smtClean="0" sz="1200" spc="-5">
                <a:latin typeface="Times New Roman"/>
                <a:cs typeface="Times New Roman"/>
              </a:rPr>
              <a:t>o</a:t>
            </a:r>
            <a:r>
              <a:rPr dirty="0" smtClean="0" sz="1200" spc="0">
                <a:latin typeface="Times New Roman"/>
                <a:cs typeface="Times New Roman"/>
              </a:rPr>
              <a:t>ts of three</a:t>
            </a:r>
            <a:r>
              <a:rPr dirty="0" smtClean="0" sz="1200" spc="0">
                <a:latin typeface="Times New Roman"/>
                <a:cs typeface="Times New Roman"/>
              </a:rPr>
              <a:t> types </a:t>
            </a:r>
            <a:r>
              <a:rPr dirty="0" smtClean="0" sz="1200" spc="-10">
                <a:latin typeface="Times New Roman"/>
                <a:cs typeface="Times New Roman"/>
              </a:rPr>
              <a:t>o</a:t>
            </a:r>
            <a:r>
              <a:rPr dirty="0" smtClean="0" sz="1200" spc="0">
                <a:latin typeface="Times New Roman"/>
                <a:cs typeface="Times New Roman"/>
              </a:rPr>
              <a:t>f </a:t>
            </a:r>
            <a:r>
              <a:rPr dirty="0" smtClean="0" sz="1200" spc="-10">
                <a:latin typeface="Times New Roman"/>
                <a:cs typeface="Times New Roman"/>
              </a:rPr>
              <a:t>f</a:t>
            </a:r>
            <a:r>
              <a:rPr dirty="0" smtClean="0" sz="1200" spc="0">
                <a:latin typeface="Times New Roman"/>
                <a:cs typeface="Times New Roman"/>
              </a:rPr>
              <a:t>ilter resp</a:t>
            </a:r>
            <a:r>
              <a:rPr dirty="0" smtClean="0" sz="1200" spc="-10">
                <a:latin typeface="Times New Roman"/>
                <a:cs typeface="Times New Roman"/>
              </a:rPr>
              <a:t>o</a:t>
            </a:r>
            <a:r>
              <a:rPr dirty="0" smtClean="0" sz="1200" spc="0">
                <a:latin typeface="Times New Roman"/>
                <a:cs typeface="Times New Roman"/>
              </a:rPr>
              <a:t>nse characteristics.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44500" y="7568712"/>
            <a:ext cx="6883400" cy="167005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just" marL="239395" marR="12700" indent="-227329">
              <a:lnSpc>
                <a:spcPct val="111300"/>
              </a:lnSpc>
              <a:buFont typeface="Wingdings"/>
              <a:buChar char=""/>
              <a:tabLst>
                <a:tab pos="239395" algn="l"/>
              </a:tabLst>
            </a:pPr>
            <a:r>
              <a:rPr dirty="0" smtClean="0" sz="1400" spc="-10" b="1" i="1">
                <a:latin typeface="Times New Roman"/>
                <a:cs typeface="Times New Roman"/>
              </a:rPr>
              <a:t>The</a:t>
            </a:r>
            <a:r>
              <a:rPr dirty="0" smtClean="0" sz="1400" spc="65" b="1" i="1">
                <a:latin typeface="Times New Roman"/>
                <a:cs typeface="Times New Roman"/>
              </a:rPr>
              <a:t> </a:t>
            </a:r>
            <a:r>
              <a:rPr dirty="0" smtClean="0" sz="1400" spc="-10" b="1" i="1">
                <a:latin typeface="Times New Roman"/>
                <a:cs typeface="Times New Roman"/>
              </a:rPr>
              <a:t>Butterworth</a:t>
            </a:r>
            <a:r>
              <a:rPr dirty="0" smtClean="0" sz="1400" spc="65" b="1" i="1">
                <a:latin typeface="Times New Roman"/>
                <a:cs typeface="Times New Roman"/>
              </a:rPr>
              <a:t> </a:t>
            </a:r>
            <a:r>
              <a:rPr dirty="0" smtClean="0" sz="1400" spc="-10" b="1" i="1">
                <a:latin typeface="Times New Roman"/>
                <a:cs typeface="Times New Roman"/>
              </a:rPr>
              <a:t>Characteristi</a:t>
            </a:r>
            <a:r>
              <a:rPr dirty="0" smtClean="0" sz="1400" spc="-5" b="1" i="1">
                <a:latin typeface="Times New Roman"/>
                <a:cs typeface="Times New Roman"/>
              </a:rPr>
              <a:t>c</a:t>
            </a:r>
            <a:r>
              <a:rPr dirty="0" smtClean="0" sz="1400" spc="-5" b="1">
                <a:latin typeface="Times New Roman"/>
                <a:cs typeface="Times New Roman"/>
              </a:rPr>
              <a:t>:</a:t>
            </a:r>
            <a:r>
              <a:rPr dirty="0" smtClean="0" sz="1400" spc="65" b="1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Filters</a:t>
            </a:r>
            <a:r>
              <a:rPr dirty="0" smtClean="0" sz="1400" spc="6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with</a:t>
            </a:r>
            <a:r>
              <a:rPr dirty="0" smtClean="0" sz="1400" spc="6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the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-5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tterwo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th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response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characteristic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have</a:t>
            </a:r>
            <a:r>
              <a:rPr dirty="0" smtClean="0" sz="1400" spc="6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 very</a:t>
            </a:r>
            <a:r>
              <a:rPr dirty="0" smtClean="0" sz="1400" spc="75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flat</a:t>
            </a:r>
            <a:r>
              <a:rPr dirty="0" smtClean="0" sz="1400" spc="7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esponse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in</a:t>
            </a:r>
            <a:r>
              <a:rPr dirty="0" smtClean="0" sz="1400" spc="7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the</a:t>
            </a:r>
            <a:r>
              <a:rPr dirty="0" smtClean="0" sz="1400" spc="7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passband,</a:t>
            </a:r>
            <a:r>
              <a:rPr dirty="0" smtClean="0" sz="1400" spc="7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exhibit</a:t>
            </a:r>
            <a:r>
              <a:rPr dirty="0" smtClean="0" sz="1400" spc="7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7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rol</a:t>
            </a:r>
            <a:r>
              <a:rPr dirty="0" smtClean="0" sz="1400" spc="25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-off</a:t>
            </a:r>
            <a:r>
              <a:rPr dirty="0" smtClean="0" sz="1400" spc="7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of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−2</a:t>
            </a:r>
            <a:r>
              <a:rPr dirty="0" smtClean="0" sz="1400" spc="-10">
                <a:latin typeface="Cambria Math"/>
                <a:cs typeface="Cambria Math"/>
              </a:rPr>
              <a:t>0</a:t>
            </a:r>
            <a:r>
              <a:rPr dirty="0" smtClean="0" sz="1400" spc="-10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d</a:t>
            </a:r>
            <a:r>
              <a:rPr dirty="0" smtClean="0" sz="1400" spc="-10">
                <a:latin typeface="Cambria Math"/>
                <a:cs typeface="Cambria Math"/>
              </a:rPr>
              <a:t>B</a:t>
            </a:r>
            <a:r>
              <a:rPr dirty="0" smtClean="0" sz="1400" spc="-15">
                <a:latin typeface="Cambria Math"/>
                <a:cs typeface="Cambria Math"/>
              </a:rPr>
              <a:t>/</a:t>
            </a:r>
            <a:r>
              <a:rPr dirty="0" smtClean="0" sz="1400" spc="-10">
                <a:latin typeface="Cambria Math"/>
                <a:cs typeface="Cambria Math"/>
              </a:rPr>
              <a:t>decad</a:t>
            </a:r>
            <a:r>
              <a:rPr dirty="0" smtClean="0" sz="1400" spc="-5">
                <a:latin typeface="Cambria Math"/>
                <a:cs typeface="Cambria Math"/>
              </a:rPr>
              <a:t>e</a:t>
            </a:r>
            <a:r>
              <a:rPr dirty="0" smtClean="0" sz="1400" spc="-15">
                <a:latin typeface="Cambria Math"/>
                <a:cs typeface="Cambria Math"/>
              </a:rPr>
              <a:t>/</a:t>
            </a:r>
            <a:r>
              <a:rPr dirty="0" smtClean="0" sz="1400" spc="-10">
                <a:latin typeface="Cambria Math"/>
                <a:cs typeface="Cambria Math"/>
              </a:rPr>
              <a:t>pole</a:t>
            </a:r>
            <a:r>
              <a:rPr dirty="0" smtClean="0" sz="1400" spc="-5">
                <a:latin typeface="Times New Roman"/>
                <a:cs typeface="Times New Roman"/>
              </a:rPr>
              <a:t>,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and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are</a:t>
            </a:r>
            <a:r>
              <a:rPr dirty="0" smtClean="0" sz="1400" spc="7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used</a:t>
            </a:r>
            <a:r>
              <a:rPr dirty="0" smtClean="0" sz="1400" spc="-10">
                <a:latin typeface="Times New Roman"/>
                <a:cs typeface="Times New Roman"/>
              </a:rPr>
              <a:t> when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all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the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freq</a:t>
            </a:r>
            <a:r>
              <a:rPr dirty="0" smtClean="0" sz="1400" spc="-5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-5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cies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in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the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passband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-10">
                <a:latin typeface="Times New Roman"/>
                <a:cs typeface="Times New Roman"/>
              </a:rPr>
              <a:t>ust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ha</a:t>
            </a:r>
            <a:r>
              <a:rPr dirty="0" smtClean="0" sz="1400" spc="-5">
                <a:latin typeface="Times New Roman"/>
                <a:cs typeface="Times New Roman"/>
              </a:rPr>
              <a:t>v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the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same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g</a:t>
            </a:r>
            <a:r>
              <a:rPr dirty="0" smtClean="0" sz="1400" spc="-5">
                <a:latin typeface="Times New Roman"/>
                <a:cs typeface="Times New Roman"/>
              </a:rPr>
              <a:t>ain.</a:t>
            </a:r>
            <a:endParaRPr sz="1400">
              <a:latin typeface="Times New Roman"/>
              <a:cs typeface="Times New Roman"/>
            </a:endParaRPr>
          </a:p>
          <a:p>
            <a:pPr lvl="1" marL="469900" indent="-228600">
              <a:lnSpc>
                <a:spcPct val="100000"/>
              </a:lnSpc>
              <a:spcBef>
                <a:spcPts val="200"/>
              </a:spcBef>
              <a:buFont typeface="Wingdings"/>
              <a:buChar char=""/>
              <a:tabLst>
                <a:tab pos="469900" algn="l"/>
              </a:tabLst>
            </a:pPr>
            <a:r>
              <a:rPr dirty="0" smtClean="0" sz="1400" spc="-10">
                <a:latin typeface="Times New Roman"/>
                <a:cs typeface="Times New Roman"/>
              </a:rPr>
              <a:t>Each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pole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in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20">
                <a:latin typeface="Times New Roman"/>
                <a:cs typeface="Times New Roman"/>
              </a:rPr>
              <a:t>B</a:t>
            </a:r>
            <a:r>
              <a:rPr dirty="0" smtClean="0" sz="1400" spc="-10">
                <a:latin typeface="Times New Roman"/>
                <a:cs typeface="Times New Roman"/>
              </a:rPr>
              <a:t>utte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worth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filt</a:t>
            </a:r>
            <a:r>
              <a:rPr dirty="0" smtClean="0" sz="1400" spc="-20">
                <a:latin typeface="Times New Roman"/>
                <a:cs typeface="Times New Roman"/>
              </a:rPr>
              <a:t>e</a:t>
            </a:r>
            <a:r>
              <a:rPr dirty="0" smtClean="0" sz="1400" spc="-5">
                <a:latin typeface="Times New Roman"/>
                <a:cs typeface="Times New Roman"/>
              </a:rPr>
              <a:t>r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c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uses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t</a:t>
            </a:r>
            <a:r>
              <a:rPr dirty="0" smtClean="0" sz="1400" spc="-5">
                <a:latin typeface="Times New Roman"/>
                <a:cs typeface="Times New Roman"/>
              </a:rPr>
              <a:t>h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output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to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roll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off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5">
                <a:latin typeface="Times New Roman"/>
                <a:cs typeface="Times New Roman"/>
              </a:rPr>
              <a:t>t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ra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of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Cambria Math"/>
                <a:cs typeface="Cambria Math"/>
              </a:rPr>
              <a:t>−</a:t>
            </a:r>
            <a:r>
              <a:rPr dirty="0" smtClean="0" sz="1400" spc="-15">
                <a:latin typeface="Cambria Math"/>
                <a:cs typeface="Cambria Math"/>
              </a:rPr>
              <a:t>2</a:t>
            </a:r>
            <a:r>
              <a:rPr dirty="0" smtClean="0" sz="1400" spc="-10">
                <a:latin typeface="Cambria Math"/>
                <a:cs typeface="Cambria Math"/>
              </a:rPr>
              <a:t>0</a:t>
            </a:r>
            <a:r>
              <a:rPr dirty="0" smtClean="0" sz="1400" spc="-5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d</a:t>
            </a:r>
            <a:r>
              <a:rPr dirty="0" smtClean="0" sz="1400" spc="-5">
                <a:latin typeface="Cambria Math"/>
                <a:cs typeface="Cambria Math"/>
              </a:rPr>
              <a:t>B</a:t>
            </a:r>
            <a:r>
              <a:rPr dirty="0" smtClean="0" sz="1400" spc="-15">
                <a:latin typeface="Cambria Math"/>
                <a:cs typeface="Cambria Math"/>
              </a:rPr>
              <a:t>/</a:t>
            </a:r>
            <a:r>
              <a:rPr dirty="0" smtClean="0" sz="1400" spc="-10">
                <a:latin typeface="Cambria Math"/>
                <a:cs typeface="Cambria Math"/>
              </a:rPr>
              <a:t>decad</a:t>
            </a:r>
            <a:r>
              <a:rPr dirty="0" smtClean="0" sz="1400" spc="-5">
                <a:latin typeface="Cambria Math"/>
                <a:cs typeface="Cambria Math"/>
              </a:rPr>
              <a:t>e</a:t>
            </a:r>
            <a:r>
              <a:rPr dirty="0" smtClean="0" sz="1400" spc="-5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  <a:p>
            <a:pPr algn="just" marL="239395" marR="12700" indent="-227329">
              <a:lnSpc>
                <a:spcPct val="110400"/>
              </a:lnSpc>
              <a:buFont typeface="Wingdings"/>
              <a:buChar char=""/>
              <a:tabLst>
                <a:tab pos="239395" algn="l"/>
              </a:tabLst>
            </a:pPr>
            <a:r>
              <a:rPr dirty="0" smtClean="0" sz="1400" spc="-10" b="1" i="1">
                <a:latin typeface="Times New Roman"/>
                <a:cs typeface="Times New Roman"/>
              </a:rPr>
              <a:t>The</a:t>
            </a:r>
            <a:r>
              <a:rPr dirty="0" smtClean="0" sz="1400" spc="-10" b="1" i="1">
                <a:latin typeface="Times New Roman"/>
                <a:cs typeface="Times New Roman"/>
              </a:rPr>
              <a:t> </a:t>
            </a:r>
            <a:r>
              <a:rPr dirty="0" smtClean="0" sz="1400" spc="-100" b="1" i="1">
                <a:latin typeface="Times New Roman"/>
                <a:cs typeface="Times New Roman"/>
              </a:rPr>
              <a:t> </a:t>
            </a:r>
            <a:r>
              <a:rPr dirty="0" smtClean="0" sz="1400" spc="-10" b="1" i="1">
                <a:latin typeface="Times New Roman"/>
                <a:cs typeface="Times New Roman"/>
              </a:rPr>
              <a:t>Che</a:t>
            </a:r>
            <a:r>
              <a:rPr dirty="0" smtClean="0" sz="1400" spc="-5" b="1" i="1">
                <a:latin typeface="Times New Roman"/>
                <a:cs typeface="Times New Roman"/>
              </a:rPr>
              <a:t>b</a:t>
            </a:r>
            <a:r>
              <a:rPr dirty="0" smtClean="0" sz="1400" spc="-10" b="1" i="1">
                <a:latin typeface="Times New Roman"/>
                <a:cs typeface="Times New Roman"/>
              </a:rPr>
              <a:t>yshev</a:t>
            </a:r>
            <a:r>
              <a:rPr dirty="0" smtClean="0" sz="1400" spc="-10" b="1" i="1">
                <a:latin typeface="Times New Roman"/>
                <a:cs typeface="Times New Roman"/>
              </a:rPr>
              <a:t> </a:t>
            </a:r>
            <a:r>
              <a:rPr dirty="0" smtClean="0" sz="1400" spc="-100" b="1" i="1">
                <a:latin typeface="Times New Roman"/>
                <a:cs typeface="Times New Roman"/>
              </a:rPr>
              <a:t> </a:t>
            </a:r>
            <a:r>
              <a:rPr dirty="0" smtClean="0" sz="1400" spc="-10" b="1" i="1">
                <a:latin typeface="Times New Roman"/>
                <a:cs typeface="Times New Roman"/>
              </a:rPr>
              <a:t>Characteristic</a:t>
            </a:r>
            <a:r>
              <a:rPr dirty="0" smtClean="0" sz="1400" spc="-5" b="1">
                <a:latin typeface="Times New Roman"/>
                <a:cs typeface="Times New Roman"/>
              </a:rPr>
              <a:t>:</a:t>
            </a:r>
            <a:r>
              <a:rPr dirty="0" smtClean="0" sz="1400" spc="-5" b="1">
                <a:latin typeface="Times New Roman"/>
                <a:cs typeface="Times New Roman"/>
              </a:rPr>
              <a:t> </a:t>
            </a:r>
            <a:r>
              <a:rPr dirty="0" smtClean="0" sz="1400" spc="-100" b="1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Filters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with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0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the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0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Chebyshev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0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characteristic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0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have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05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ri</a:t>
            </a:r>
            <a:r>
              <a:rPr dirty="0" smtClean="0" sz="1400" spc="-5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ples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0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or</a:t>
            </a:r>
            <a:r>
              <a:rPr dirty="0" smtClean="0" sz="1400" spc="-10">
                <a:latin typeface="Times New Roman"/>
                <a:cs typeface="Times New Roman"/>
              </a:rPr>
              <a:t> overshoot</a:t>
            </a:r>
            <a:r>
              <a:rPr dirty="0" smtClean="0" sz="1400" spc="-7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in</a:t>
            </a:r>
            <a:r>
              <a:rPr dirty="0" smtClean="0" sz="1400" spc="-6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the</a:t>
            </a:r>
            <a:r>
              <a:rPr dirty="0" smtClean="0" sz="1400" spc="-7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passband</a:t>
            </a:r>
            <a:r>
              <a:rPr dirty="0" smtClean="0" sz="1400" spc="-6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and</a:t>
            </a:r>
            <a:r>
              <a:rPr dirty="0" smtClean="0" sz="1400" spc="-5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exhibit</a:t>
            </a:r>
            <a:r>
              <a:rPr dirty="0" smtClean="0" sz="1400" spc="-7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-7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faster</a:t>
            </a:r>
            <a:r>
              <a:rPr dirty="0" smtClean="0" sz="1400" spc="-6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rol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-off</a:t>
            </a:r>
            <a:r>
              <a:rPr dirty="0" smtClean="0" sz="1400" spc="-7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per</a:t>
            </a:r>
            <a:r>
              <a:rPr dirty="0" smtClean="0" sz="1400" spc="-6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pole</a:t>
            </a:r>
            <a:r>
              <a:rPr dirty="0" smtClean="0" sz="1400" spc="-7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th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-65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filters</a:t>
            </a:r>
            <a:r>
              <a:rPr dirty="0" smtClean="0" sz="1400" spc="-6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with</a:t>
            </a:r>
            <a:r>
              <a:rPr dirty="0" smtClean="0" sz="1400" spc="-6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the</a:t>
            </a:r>
            <a:r>
              <a:rPr dirty="0" smtClean="0" sz="1400" spc="-7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-5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tterwo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th</a:t>
            </a:r>
            <a:r>
              <a:rPr dirty="0" smtClean="0" sz="1400" spc="-5">
                <a:latin typeface="Times New Roman"/>
                <a:cs typeface="Times New Roman"/>
              </a:rPr>
              <a:t> characteristic.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04800" y="307847"/>
            <a:ext cx="7163561" cy="0"/>
          </a:xfrm>
          <a:custGeom>
            <a:avLst/>
            <a:gdLst/>
            <a:ahLst/>
            <a:cxnLst/>
            <a:rect l="l" t="t" r="r" b="b"/>
            <a:pathLst>
              <a:path w="7163561" h="0">
                <a:moveTo>
                  <a:pt x="0" y="0"/>
                </a:moveTo>
                <a:lnTo>
                  <a:pt x="7163561" y="0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" name="object 10"/>
          <p:cNvSpPr/>
          <p:nvPr/>
        </p:nvSpPr>
        <p:spPr>
          <a:xfrm>
            <a:off x="307847" y="310895"/>
            <a:ext cx="0" cy="9437370"/>
          </a:xfrm>
          <a:custGeom>
            <a:avLst/>
            <a:gdLst/>
            <a:ahLst/>
            <a:cxnLst/>
            <a:rect l="l" t="t" r="r" b="b"/>
            <a:pathLst>
              <a:path w="0" h="9437370">
                <a:moveTo>
                  <a:pt x="0" y="0"/>
                </a:moveTo>
                <a:lnTo>
                  <a:pt x="0" y="9437370"/>
                </a:lnTo>
              </a:path>
            </a:pathLst>
          </a:custGeom>
          <a:ln w="73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" name="object 11"/>
          <p:cNvSpPr/>
          <p:nvPr/>
        </p:nvSpPr>
        <p:spPr>
          <a:xfrm>
            <a:off x="7465314" y="310895"/>
            <a:ext cx="0" cy="9437370"/>
          </a:xfrm>
          <a:custGeom>
            <a:avLst/>
            <a:gdLst/>
            <a:ahLst/>
            <a:cxnLst/>
            <a:rect l="l" t="t" r="r" b="b"/>
            <a:pathLst>
              <a:path w="0" h="9437370">
                <a:moveTo>
                  <a:pt x="0" y="0"/>
                </a:moveTo>
                <a:lnTo>
                  <a:pt x="0" y="9437370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" name="object 12"/>
          <p:cNvSpPr/>
          <p:nvPr/>
        </p:nvSpPr>
        <p:spPr>
          <a:xfrm>
            <a:off x="304800" y="9751314"/>
            <a:ext cx="7163561" cy="0"/>
          </a:xfrm>
          <a:custGeom>
            <a:avLst/>
            <a:gdLst/>
            <a:ahLst/>
            <a:cxnLst/>
            <a:rect l="l" t="t" r="r" b="b"/>
            <a:pathLst>
              <a:path w="7163561" h="0">
                <a:moveTo>
                  <a:pt x="0" y="0"/>
                </a:moveTo>
                <a:lnTo>
                  <a:pt x="7163561" y="0"/>
                </a:lnTo>
              </a:path>
            </a:pathLst>
          </a:custGeom>
          <a:ln w="73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" name="object 1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95885">
              <a:lnSpc>
                <a:spcPct val="100000"/>
              </a:lnSpc>
            </a:pPr>
            <a:fld id="{81D60167-4931-47E6-BA6A-407CBD079E47}" type="slidenum">
              <a:rPr dirty="0" smtClean="0" sz="1100" spc="-10">
                <a:latin typeface="Calibri"/>
                <a:cs typeface="Calibri"/>
              </a:rPr>
              <a:t>1</a:t>
            </a:fld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166110" y="2892551"/>
            <a:ext cx="2806445" cy="21960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44500" y="421040"/>
            <a:ext cx="6883400" cy="213296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just" marL="239395" marR="15875" indent="-227329">
              <a:lnSpc>
                <a:spcPct val="110400"/>
              </a:lnSpc>
              <a:buFont typeface="Wingdings"/>
              <a:buChar char=""/>
              <a:tabLst>
                <a:tab pos="239395" algn="l"/>
              </a:tabLst>
            </a:pPr>
            <a:r>
              <a:rPr dirty="0" smtClean="0" sz="1400" spc="-10" b="1" i="1">
                <a:latin typeface="Times New Roman"/>
                <a:cs typeface="Times New Roman"/>
              </a:rPr>
              <a:t>The</a:t>
            </a:r>
            <a:r>
              <a:rPr dirty="0" smtClean="0" sz="1400" spc="100" b="1" i="1">
                <a:latin typeface="Times New Roman"/>
                <a:cs typeface="Times New Roman"/>
              </a:rPr>
              <a:t> </a:t>
            </a:r>
            <a:r>
              <a:rPr dirty="0" smtClean="0" sz="1400" spc="-10" b="1" i="1">
                <a:latin typeface="Times New Roman"/>
                <a:cs typeface="Times New Roman"/>
              </a:rPr>
              <a:t>B</a:t>
            </a:r>
            <a:r>
              <a:rPr dirty="0" smtClean="0" sz="1400" spc="-20" b="1" i="1">
                <a:latin typeface="Times New Roman"/>
                <a:cs typeface="Times New Roman"/>
              </a:rPr>
              <a:t>e</a:t>
            </a:r>
            <a:r>
              <a:rPr dirty="0" smtClean="0" sz="1400" spc="-10" b="1" i="1">
                <a:latin typeface="Times New Roman"/>
                <a:cs typeface="Times New Roman"/>
              </a:rPr>
              <a:t>ssel</a:t>
            </a:r>
            <a:r>
              <a:rPr dirty="0" smtClean="0" sz="1400" spc="100" b="1" i="1">
                <a:latin typeface="Times New Roman"/>
                <a:cs typeface="Times New Roman"/>
              </a:rPr>
              <a:t> </a:t>
            </a:r>
            <a:r>
              <a:rPr dirty="0" smtClean="0" sz="1400" spc="-10" b="1" i="1">
                <a:latin typeface="Times New Roman"/>
                <a:cs typeface="Times New Roman"/>
              </a:rPr>
              <a:t>Characteristi</a:t>
            </a:r>
            <a:r>
              <a:rPr dirty="0" smtClean="0" sz="1400" spc="0" b="1" i="1">
                <a:latin typeface="Times New Roman"/>
                <a:cs typeface="Times New Roman"/>
              </a:rPr>
              <a:t>c</a:t>
            </a:r>
            <a:r>
              <a:rPr dirty="0" smtClean="0" sz="1400" spc="-5" b="1">
                <a:latin typeface="Times New Roman"/>
                <a:cs typeface="Times New Roman"/>
              </a:rPr>
              <a:t>:</a:t>
            </a:r>
            <a:r>
              <a:rPr dirty="0" smtClean="0" sz="1400" spc="100" b="1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Fil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ers</a:t>
            </a:r>
            <a:r>
              <a:rPr dirty="0" smtClean="0" sz="1400" spc="10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with</a:t>
            </a:r>
            <a:r>
              <a:rPr dirty="0" smtClean="0" sz="1400" spc="10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the</a:t>
            </a:r>
            <a:r>
              <a:rPr dirty="0" smtClean="0" sz="1400" spc="9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Bessel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chara</a:t>
            </a:r>
            <a:r>
              <a:rPr dirty="0" smtClean="0" sz="1400" spc="-20">
                <a:latin typeface="Times New Roman"/>
                <a:cs typeface="Times New Roman"/>
              </a:rPr>
              <a:t>c</a:t>
            </a:r>
            <a:r>
              <a:rPr dirty="0" smtClean="0" sz="1400" spc="-5">
                <a:latin typeface="Times New Roman"/>
                <a:cs typeface="Times New Roman"/>
              </a:rPr>
              <a:t>teris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5">
                <a:latin typeface="Times New Roman"/>
                <a:cs typeface="Times New Roman"/>
              </a:rPr>
              <a:t>ic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are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used</a:t>
            </a:r>
            <a:r>
              <a:rPr dirty="0" smtClean="0" sz="1400" spc="10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for</a:t>
            </a:r>
            <a:r>
              <a:rPr dirty="0" smtClean="0" sz="1400" spc="100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filte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ing</a:t>
            </a:r>
            <a:r>
              <a:rPr dirty="0" smtClean="0" sz="1400" spc="10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pulse</a:t>
            </a:r>
            <a:r>
              <a:rPr dirty="0" smtClean="0" sz="1400" spc="-10">
                <a:latin typeface="Times New Roman"/>
                <a:cs typeface="Times New Roman"/>
              </a:rPr>
              <a:t> wavefo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ms.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heir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linear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phase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characteristic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results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-10">
                <a:latin typeface="Times New Roman"/>
                <a:cs typeface="Times New Roman"/>
              </a:rPr>
              <a:t>in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5">
                <a:latin typeface="Times New Roman"/>
                <a:cs typeface="Times New Roman"/>
              </a:rPr>
              <a:t>m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5">
                <a:latin typeface="Times New Roman"/>
                <a:cs typeface="Times New Roman"/>
              </a:rPr>
              <a:t>l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5">
                <a:latin typeface="Times New Roman"/>
                <a:cs typeface="Times New Roman"/>
              </a:rPr>
              <a:t>v</a:t>
            </a:r>
            <a:r>
              <a:rPr dirty="0" smtClean="0" sz="1400" spc="-10">
                <a:latin typeface="Times New Roman"/>
                <a:cs typeface="Times New Roman"/>
              </a:rPr>
              <a:t>eshape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15">
                <a:latin typeface="Times New Roman"/>
                <a:cs typeface="Times New Roman"/>
              </a:rPr>
              <a:t>i</a:t>
            </a:r>
            <a:r>
              <a:rPr dirty="0" smtClean="0" sz="1400" spc="-5">
                <a:latin typeface="Times New Roman"/>
                <a:cs typeface="Times New Roman"/>
              </a:rPr>
              <a:t>st</a:t>
            </a:r>
            <a:r>
              <a:rPr dirty="0" smtClean="0" sz="1400" spc="-5">
                <a:latin typeface="Times New Roman"/>
                <a:cs typeface="Times New Roman"/>
              </a:rPr>
              <a:t>o</a:t>
            </a:r>
            <a:r>
              <a:rPr dirty="0" smtClean="0" sz="1400" spc="-5">
                <a:latin typeface="Times New Roman"/>
                <a:cs typeface="Times New Roman"/>
              </a:rPr>
              <a:t>rtion.</a:t>
            </a:r>
            <a:endParaRPr sz="1400">
              <a:latin typeface="Times New Roman"/>
              <a:cs typeface="Times New Roman"/>
            </a:endParaRPr>
          </a:p>
          <a:p>
            <a:pPr lvl="1" marL="469900" indent="-228600">
              <a:lnSpc>
                <a:spcPct val="100000"/>
              </a:lnSpc>
              <a:spcBef>
                <a:spcPts val="165"/>
              </a:spcBef>
              <a:buFont typeface="Wingdings"/>
              <a:buChar char=""/>
              <a:tabLst>
                <a:tab pos="469900" algn="l"/>
              </a:tabLst>
            </a:pPr>
            <a:r>
              <a:rPr dirty="0" smtClean="0" sz="1400" spc="-10">
                <a:latin typeface="Times New Roman"/>
                <a:cs typeface="Times New Roman"/>
              </a:rPr>
              <a:t>The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rol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-off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rate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per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ole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is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slower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than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for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the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Butte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wort</a:t>
            </a:r>
            <a:r>
              <a:rPr dirty="0" smtClean="0" sz="1400" spc="5">
                <a:latin typeface="Times New Roman"/>
                <a:cs typeface="Times New Roman"/>
              </a:rPr>
              <a:t>h</a:t>
            </a:r>
            <a:r>
              <a:rPr dirty="0" smtClean="0" sz="1400" spc="-5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  <a:p>
            <a:pPr algn="just" marL="239395" marR="12700" indent="-227329">
              <a:lnSpc>
                <a:spcPct val="110400"/>
              </a:lnSpc>
              <a:spcBef>
                <a:spcPts val="30"/>
              </a:spcBef>
              <a:buFont typeface="Wingdings"/>
              <a:buChar char=""/>
              <a:tabLst>
                <a:tab pos="239395" algn="l"/>
              </a:tabLst>
            </a:pPr>
            <a:r>
              <a:rPr dirty="0" smtClean="0" sz="1400" spc="-10" b="1">
                <a:latin typeface="Times New Roman"/>
                <a:cs typeface="Times New Roman"/>
              </a:rPr>
              <a:t>The</a:t>
            </a:r>
            <a:r>
              <a:rPr dirty="0" smtClean="0" sz="1400" spc="-5" b="1">
                <a:latin typeface="Times New Roman"/>
                <a:cs typeface="Times New Roman"/>
              </a:rPr>
              <a:t> </a:t>
            </a:r>
            <a:r>
              <a:rPr dirty="0" smtClean="0" sz="1400" spc="-20" b="1">
                <a:latin typeface="Times New Roman"/>
                <a:cs typeface="Times New Roman"/>
              </a:rPr>
              <a:t>D</a:t>
            </a:r>
            <a:r>
              <a:rPr dirty="0" smtClean="0" sz="1400" spc="-10" b="1">
                <a:latin typeface="Times New Roman"/>
                <a:cs typeface="Times New Roman"/>
              </a:rPr>
              <a:t>a</a:t>
            </a:r>
            <a:r>
              <a:rPr dirty="0" smtClean="0" sz="1400" spc="-10" b="1">
                <a:latin typeface="Times New Roman"/>
                <a:cs typeface="Times New Roman"/>
              </a:rPr>
              <a:t>m</a:t>
            </a:r>
            <a:r>
              <a:rPr dirty="0" smtClean="0" sz="1400" spc="-10" b="1">
                <a:latin typeface="Times New Roman"/>
                <a:cs typeface="Times New Roman"/>
              </a:rPr>
              <a:t>pi</a:t>
            </a:r>
            <a:r>
              <a:rPr dirty="0" smtClean="0" sz="1400" spc="-5" b="1">
                <a:latin typeface="Times New Roman"/>
                <a:cs typeface="Times New Roman"/>
              </a:rPr>
              <a:t>n</a:t>
            </a:r>
            <a:r>
              <a:rPr dirty="0" smtClean="0" sz="1400" spc="-10" b="1">
                <a:latin typeface="Times New Roman"/>
                <a:cs typeface="Times New Roman"/>
              </a:rPr>
              <a:t>g</a:t>
            </a:r>
            <a:r>
              <a:rPr dirty="0" smtClean="0" sz="1400" spc="-5" b="1">
                <a:latin typeface="Times New Roman"/>
                <a:cs typeface="Times New Roman"/>
              </a:rPr>
              <a:t> </a:t>
            </a:r>
            <a:r>
              <a:rPr dirty="0" smtClean="0" sz="1400" spc="-10" b="1">
                <a:latin typeface="Times New Roman"/>
                <a:cs typeface="Times New Roman"/>
              </a:rPr>
              <a:t>Factor</a:t>
            </a:r>
            <a:r>
              <a:rPr dirty="0" smtClean="0" sz="1400" spc="-5" b="1">
                <a:latin typeface="Times New Roman"/>
                <a:cs typeface="Times New Roman"/>
              </a:rPr>
              <a:t> </a:t>
            </a:r>
            <a:r>
              <a:rPr dirty="0" smtClean="0" sz="1400" spc="-5" b="1">
                <a:latin typeface="Times New Roman"/>
                <a:cs typeface="Times New Roman"/>
              </a:rPr>
              <a:t>(</a:t>
            </a:r>
            <a:r>
              <a:rPr dirty="0" smtClean="0" sz="1400" spc="-15">
                <a:latin typeface="Cambria Math"/>
                <a:cs typeface="Cambria Math"/>
              </a:rPr>
              <a:t>��</a:t>
            </a:r>
            <a:r>
              <a:rPr dirty="0" smtClean="0" sz="1400" spc="-5" b="1">
                <a:latin typeface="Times New Roman"/>
                <a:cs typeface="Times New Roman"/>
              </a:rPr>
              <a:t>):</a:t>
            </a:r>
            <a:r>
              <a:rPr dirty="0" smtClean="0" sz="1400" spc="-10" b="1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The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da</a:t>
            </a:r>
            <a:r>
              <a:rPr dirty="0" smtClean="0" sz="1400" spc="-20">
                <a:latin typeface="Times New Roman"/>
                <a:cs typeface="Times New Roman"/>
              </a:rPr>
              <a:t>m</a:t>
            </a:r>
            <a:r>
              <a:rPr dirty="0" smtClean="0" sz="1400" spc="-10">
                <a:latin typeface="Times New Roman"/>
                <a:cs typeface="Times New Roman"/>
              </a:rPr>
              <a:t>ping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f</a:t>
            </a:r>
            <a:r>
              <a:rPr dirty="0" smtClean="0" sz="1400" spc="-2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ctor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det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-5">
                <a:latin typeface="Times New Roman"/>
                <a:cs typeface="Times New Roman"/>
              </a:rPr>
              <a:t>i</a:t>
            </a:r>
            <a:r>
              <a:rPr dirty="0" smtClean="0" sz="1400" spc="-5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es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the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filter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response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chara</a:t>
            </a:r>
            <a:r>
              <a:rPr dirty="0" smtClean="0" sz="1400" spc="-5">
                <a:latin typeface="Times New Roman"/>
                <a:cs typeface="Times New Roman"/>
              </a:rPr>
              <a:t>c</a:t>
            </a:r>
            <a:r>
              <a:rPr dirty="0" smtClean="0" sz="1400" spc="-5">
                <a:latin typeface="Times New Roman"/>
                <a:cs typeface="Times New Roman"/>
              </a:rPr>
              <a:t>teristic</a:t>
            </a:r>
            <a:r>
              <a:rPr dirty="0" smtClean="0" sz="1400" spc="-10">
                <a:latin typeface="Times New Roman"/>
                <a:cs typeface="Times New Roman"/>
              </a:rPr>
              <a:t> (Butterworth,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2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hebyshev,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or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Bessel</a:t>
            </a:r>
            <a:r>
              <a:rPr dirty="0" smtClean="0" sz="1400" spc="5">
                <a:latin typeface="Times New Roman"/>
                <a:cs typeface="Times New Roman"/>
              </a:rPr>
              <a:t>)</a:t>
            </a:r>
            <a:r>
              <a:rPr dirty="0" smtClean="0" sz="1400" spc="-5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  <a:p>
            <a:pPr algn="just" marL="239395" marR="12700" indent="-227329">
              <a:lnSpc>
                <a:spcPct val="110100"/>
              </a:lnSpc>
              <a:spcBef>
                <a:spcPts val="5"/>
              </a:spcBef>
              <a:buFont typeface="Wingdings"/>
              <a:buChar char=""/>
              <a:tabLst>
                <a:tab pos="239395" algn="l"/>
              </a:tabLst>
            </a:pPr>
            <a:r>
              <a:rPr dirty="0" smtClean="0" sz="1400" spc="-10">
                <a:latin typeface="Times New Roman"/>
                <a:cs typeface="Times New Roman"/>
              </a:rPr>
              <a:t>To</a:t>
            </a:r>
            <a:r>
              <a:rPr dirty="0" smtClean="0" sz="1400" spc="-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explain</a:t>
            </a:r>
            <a:r>
              <a:rPr dirty="0" smtClean="0" sz="1400" spc="-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the</a:t>
            </a:r>
            <a:r>
              <a:rPr dirty="0" smtClean="0" sz="1400" spc="-4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basic</a:t>
            </a:r>
            <a:r>
              <a:rPr dirty="0" smtClean="0" sz="1400" spc="-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concept,</a:t>
            </a:r>
            <a:r>
              <a:rPr dirty="0" smtClean="0" sz="1400" spc="-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-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generalized</a:t>
            </a:r>
            <a:r>
              <a:rPr dirty="0" smtClean="0" sz="1400" spc="-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-2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tive</a:t>
            </a:r>
            <a:r>
              <a:rPr dirty="0" smtClean="0" sz="1400" spc="-35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fi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5">
                <a:latin typeface="Times New Roman"/>
                <a:cs typeface="Times New Roman"/>
              </a:rPr>
              <a:t>ter</a:t>
            </a:r>
            <a:r>
              <a:rPr dirty="0" smtClean="0" sz="1400" spc="-40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is</a:t>
            </a:r>
            <a:r>
              <a:rPr dirty="0" smtClean="0" sz="1400" spc="-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shown</a:t>
            </a:r>
            <a:r>
              <a:rPr dirty="0" smtClean="0" sz="1400" spc="-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in</a:t>
            </a:r>
            <a:r>
              <a:rPr dirty="0" smtClean="0" sz="1400" spc="-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Fi</a:t>
            </a:r>
            <a:r>
              <a:rPr dirty="0" smtClean="0" sz="1400" spc="-5">
                <a:latin typeface="Times New Roman"/>
                <a:cs typeface="Times New Roman"/>
              </a:rPr>
              <a:t>g</a:t>
            </a:r>
            <a:r>
              <a:rPr dirty="0" smtClean="0" sz="1400" spc="-10">
                <a:latin typeface="Times New Roman"/>
                <a:cs typeface="Times New Roman"/>
              </a:rPr>
              <a:t>ure</a:t>
            </a:r>
            <a:r>
              <a:rPr dirty="0" smtClean="0" sz="1400" spc="-4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1</a:t>
            </a:r>
            <a:r>
              <a:rPr dirty="0" smtClean="0" sz="1400" spc="0">
                <a:latin typeface="Times New Roman"/>
                <a:cs typeface="Times New Roman"/>
              </a:rPr>
              <a:t>5</a:t>
            </a:r>
            <a:r>
              <a:rPr dirty="0" smtClean="0" sz="1400" spc="-5">
                <a:latin typeface="Times New Roman"/>
                <a:cs typeface="Times New Roman"/>
              </a:rPr>
              <a:t>-6.</a:t>
            </a:r>
            <a:r>
              <a:rPr dirty="0" smtClean="0" sz="1400" spc="-40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It</a:t>
            </a:r>
            <a:r>
              <a:rPr dirty="0" smtClean="0" sz="1400" spc="-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in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ludes</a:t>
            </a:r>
            <a:r>
              <a:rPr dirty="0" smtClean="0" sz="1400" spc="-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an</a:t>
            </a:r>
            <a:r>
              <a:rPr dirty="0" smtClean="0" sz="1400" spc="-5">
                <a:latin typeface="Times New Roman"/>
                <a:cs typeface="Times New Roman"/>
              </a:rPr>
              <a:t> a</a:t>
            </a:r>
            <a:r>
              <a:rPr dirty="0" smtClean="0" sz="1400" spc="-20">
                <a:latin typeface="Times New Roman"/>
                <a:cs typeface="Times New Roman"/>
              </a:rPr>
              <a:t>m</a:t>
            </a:r>
            <a:r>
              <a:rPr dirty="0" smtClean="0" sz="1400" spc="-5">
                <a:latin typeface="Times New Roman"/>
                <a:cs typeface="Times New Roman"/>
              </a:rPr>
              <a:t>plifier,</a:t>
            </a:r>
            <a:r>
              <a:rPr dirty="0" smtClean="0" sz="1400" spc="15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15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negative</a:t>
            </a:r>
            <a:r>
              <a:rPr dirty="0" smtClean="0" sz="1400" spc="16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feedback</a:t>
            </a:r>
            <a:r>
              <a:rPr dirty="0" smtClean="0" sz="1400" spc="165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circuit,</a:t>
            </a:r>
            <a:r>
              <a:rPr dirty="0" smtClean="0" sz="1400" spc="16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and</a:t>
            </a:r>
            <a:r>
              <a:rPr dirty="0" smtClean="0" sz="1400" spc="16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155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filter</a:t>
            </a:r>
            <a:r>
              <a:rPr dirty="0" smtClean="0" sz="1400" spc="16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2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ction.</a:t>
            </a:r>
            <a:r>
              <a:rPr dirty="0" smtClean="0" sz="1400" spc="15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5">
                <a:latin typeface="Times New Roman"/>
                <a:cs typeface="Times New Roman"/>
              </a:rPr>
              <a:t>h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15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-20">
                <a:latin typeface="Times New Roman"/>
                <a:cs typeface="Times New Roman"/>
              </a:rPr>
              <a:t>m</a:t>
            </a:r>
            <a:r>
              <a:rPr dirty="0" smtClean="0" sz="1400" spc="-5">
                <a:latin typeface="Times New Roman"/>
                <a:cs typeface="Times New Roman"/>
              </a:rPr>
              <a:t>plifier</a:t>
            </a:r>
            <a:r>
              <a:rPr dirty="0" smtClean="0" sz="1400" spc="16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and</a:t>
            </a:r>
            <a:r>
              <a:rPr dirty="0" smtClean="0" sz="1400" spc="16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feedback</a:t>
            </a:r>
            <a:r>
              <a:rPr dirty="0" smtClean="0" sz="1400" spc="15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are</a:t>
            </a:r>
            <a:r>
              <a:rPr dirty="0" smtClean="0" sz="1400" spc="-10">
                <a:latin typeface="Times New Roman"/>
                <a:cs typeface="Times New Roman"/>
              </a:rPr>
              <a:t> conne</a:t>
            </a:r>
            <a:r>
              <a:rPr dirty="0" smtClean="0" sz="1400" spc="-2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ted</a:t>
            </a:r>
            <a:r>
              <a:rPr dirty="0" smtClean="0" sz="1400" spc="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in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noninverting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configuration.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The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da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-10">
                <a:latin typeface="Times New Roman"/>
                <a:cs typeface="Times New Roman"/>
              </a:rPr>
              <a:t>ping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factor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is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deter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-5">
                <a:latin typeface="Times New Roman"/>
                <a:cs typeface="Times New Roman"/>
              </a:rPr>
              <a:t>i</a:t>
            </a:r>
            <a:r>
              <a:rPr dirty="0" smtClean="0" sz="1400" spc="-5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ed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by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the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negati</a:t>
            </a:r>
            <a:r>
              <a:rPr dirty="0" smtClean="0" sz="1400" spc="0">
                <a:latin typeface="Times New Roman"/>
                <a:cs typeface="Times New Roman"/>
              </a:rPr>
              <a:t>v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 feedback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circuit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nd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is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defi</a:t>
            </a:r>
            <a:r>
              <a:rPr dirty="0" smtClean="0" sz="1400" spc="-5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ed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by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the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fol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owing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equation: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948179" y="2670047"/>
            <a:ext cx="1483360" cy="25146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 spc="-15">
                <a:latin typeface="Cambria Math"/>
                <a:cs typeface="Cambria Math"/>
              </a:rPr>
              <a:t>��=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�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−</a:t>
            </a:r>
            <a:r>
              <a:rPr dirty="0" smtClean="0" sz="1400" spc="-15">
                <a:latin typeface="Cambria Math"/>
                <a:cs typeface="Cambria Math"/>
              </a:rPr>
              <a:t> </a:t>
            </a:r>
            <a:r>
              <a:rPr dirty="0" smtClean="0" sz="1400" spc="-10">
                <a:latin typeface="Cambria Math"/>
                <a:cs typeface="Cambria Math"/>
              </a:rPr>
              <a:t>(</a:t>
            </a:r>
            <a:r>
              <a:rPr dirty="0" smtClean="0" sz="1400" spc="-20">
                <a:latin typeface="Cambria Math"/>
                <a:cs typeface="Cambria Math"/>
              </a:rPr>
              <a:t>�</a:t>
            </a:r>
            <a:r>
              <a:rPr dirty="0" smtClean="0" baseline="-16666" sz="1500" spc="89">
                <a:latin typeface="Cambria Math"/>
                <a:cs typeface="Cambria Math"/>
              </a:rPr>
              <a:t>�</a:t>
            </a:r>
            <a:r>
              <a:rPr dirty="0" smtClean="0" baseline="1984" sz="2100" spc="-22">
                <a:latin typeface="Cambria Math"/>
                <a:cs typeface="Cambria Math"/>
              </a:rPr>
              <a:t>⁄</a:t>
            </a:r>
            <a:r>
              <a:rPr dirty="0" smtClean="0" sz="1400" spc="-20">
                <a:latin typeface="Cambria Math"/>
                <a:cs typeface="Cambria Math"/>
              </a:rPr>
              <a:t>�</a:t>
            </a:r>
            <a:r>
              <a:rPr dirty="0" smtClean="0" baseline="-16666" sz="1500" spc="89">
                <a:latin typeface="Cambria Math"/>
                <a:cs typeface="Cambria Math"/>
              </a:rPr>
              <a:t>�</a:t>
            </a:r>
            <a:r>
              <a:rPr dirty="0" smtClean="0" sz="1400" spc="-10">
                <a:latin typeface="Cambria Math"/>
                <a:cs typeface="Cambria Math"/>
              </a:rPr>
              <a:t>)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658867" y="2670047"/>
            <a:ext cx="1166495" cy="224154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 spc="-10">
                <a:latin typeface="Cambria Math"/>
                <a:cs typeface="Cambria Math"/>
              </a:rPr>
              <a:t>Equation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15</a:t>
            </a:r>
            <a:r>
              <a:rPr dirty="0" smtClean="0" sz="1400" spc="-10">
                <a:latin typeface="Cambria Math"/>
                <a:cs typeface="Cambria Math"/>
              </a:rPr>
              <a:t>–</a:t>
            </a:r>
            <a:r>
              <a:rPr dirty="0" smtClean="0" sz="1400" spc="-75">
                <a:latin typeface="Cambria Math"/>
                <a:cs typeface="Cambria Math"/>
              </a:rPr>
              <a:t> </a:t>
            </a:r>
            <a:r>
              <a:rPr dirty="0" smtClean="0" sz="1400" spc="-10">
                <a:latin typeface="Cambria Math"/>
                <a:cs typeface="Cambria Math"/>
              </a:rPr>
              <a:t>5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44500" y="3974084"/>
            <a:ext cx="3114040" cy="19494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200">
                <a:latin typeface="Times New Roman"/>
                <a:cs typeface="Times New Roman"/>
              </a:rPr>
              <a:t>FIG</a:t>
            </a:r>
            <a:r>
              <a:rPr dirty="0" smtClean="0" sz="1200" spc="-5">
                <a:latin typeface="Times New Roman"/>
                <a:cs typeface="Times New Roman"/>
              </a:rPr>
              <a:t>U</a:t>
            </a:r>
            <a:r>
              <a:rPr dirty="0" smtClean="0" sz="1200" spc="0">
                <a:latin typeface="Times New Roman"/>
                <a:cs typeface="Times New Roman"/>
              </a:rPr>
              <a:t>RE 15-6: Gene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al diagram</a:t>
            </a:r>
            <a:r>
              <a:rPr dirty="0" smtClean="0" sz="1200" spc="-1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of an acti</a:t>
            </a:r>
            <a:r>
              <a:rPr dirty="0" smtClean="0" sz="1200" spc="-5">
                <a:latin typeface="Times New Roman"/>
                <a:cs typeface="Times New Roman"/>
              </a:rPr>
              <a:t>v</a:t>
            </a:r>
            <a:r>
              <a:rPr dirty="0" smtClean="0" sz="1200" spc="0">
                <a:latin typeface="Times New Roman"/>
                <a:cs typeface="Times New Roman"/>
              </a:rPr>
              <a:t>e filt</a:t>
            </a:r>
            <a:r>
              <a:rPr dirty="0" smtClean="0" sz="1200" spc="-10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r.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44500" y="5010271"/>
            <a:ext cx="6884034" cy="383857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just" marL="239395" marR="13970" indent="-227329">
              <a:lnSpc>
                <a:spcPct val="110300"/>
              </a:lnSpc>
              <a:buFont typeface="Wingdings"/>
              <a:buChar char=""/>
              <a:tabLst>
                <a:tab pos="239395" algn="l"/>
              </a:tabLst>
            </a:pPr>
            <a:r>
              <a:rPr dirty="0" smtClean="0" sz="1400" spc="-10">
                <a:latin typeface="Times New Roman"/>
                <a:cs typeface="Times New Roman"/>
              </a:rPr>
              <a:t>The</a:t>
            </a:r>
            <a:r>
              <a:rPr dirty="0" smtClean="0" sz="1400" spc="-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value</a:t>
            </a:r>
            <a:r>
              <a:rPr dirty="0" smtClean="0" sz="1400" spc="-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of</a:t>
            </a:r>
            <a:r>
              <a:rPr dirty="0" smtClean="0" sz="1400" spc="-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the</a:t>
            </a:r>
            <a:r>
              <a:rPr dirty="0" smtClean="0" sz="1400" spc="-4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damping</a:t>
            </a:r>
            <a:r>
              <a:rPr dirty="0" smtClean="0" sz="1400" spc="-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factor</a:t>
            </a:r>
            <a:r>
              <a:rPr dirty="0" smtClean="0" sz="1400" spc="-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required</a:t>
            </a:r>
            <a:r>
              <a:rPr dirty="0" smtClean="0" sz="1400" spc="-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to</a:t>
            </a:r>
            <a:r>
              <a:rPr dirty="0" smtClean="0" sz="1400" spc="-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produce</a:t>
            </a:r>
            <a:r>
              <a:rPr dirty="0" smtClean="0" sz="1400" spc="-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-4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desired</a:t>
            </a:r>
            <a:r>
              <a:rPr dirty="0" smtClean="0" sz="1400" spc="-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esponse</a:t>
            </a:r>
            <a:r>
              <a:rPr dirty="0" smtClean="0" sz="1400" spc="-4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chara</a:t>
            </a:r>
            <a:r>
              <a:rPr dirty="0" smtClean="0" sz="1400" spc="-20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5">
                <a:latin typeface="Times New Roman"/>
                <a:cs typeface="Times New Roman"/>
              </a:rPr>
              <a:t>eristic</a:t>
            </a:r>
            <a:r>
              <a:rPr dirty="0" smtClean="0" sz="1400" spc="-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depen</a:t>
            </a:r>
            <a:r>
              <a:rPr dirty="0" smtClean="0" sz="1400" spc="-5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 on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the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 b="1">
                <a:latin typeface="Times New Roman"/>
                <a:cs typeface="Times New Roman"/>
              </a:rPr>
              <a:t>or</a:t>
            </a:r>
            <a:r>
              <a:rPr dirty="0" smtClean="0" sz="1400" spc="-5" b="1">
                <a:latin typeface="Times New Roman"/>
                <a:cs typeface="Times New Roman"/>
              </a:rPr>
              <a:t>d</a:t>
            </a:r>
            <a:r>
              <a:rPr dirty="0" smtClean="0" sz="1400" spc="-10" b="1">
                <a:latin typeface="Times New Roman"/>
                <a:cs typeface="Times New Roman"/>
              </a:rPr>
              <a:t>er</a:t>
            </a:r>
            <a:r>
              <a:rPr dirty="0" smtClean="0" sz="1400" spc="5" b="1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(nu</a:t>
            </a:r>
            <a:r>
              <a:rPr dirty="0" smtClean="0" sz="1400" spc="-20">
                <a:latin typeface="Times New Roman"/>
                <a:cs typeface="Times New Roman"/>
              </a:rPr>
              <a:t>m</a:t>
            </a:r>
            <a:r>
              <a:rPr dirty="0" smtClean="0" sz="1400" spc="-5">
                <a:latin typeface="Times New Roman"/>
                <a:cs typeface="Times New Roman"/>
              </a:rPr>
              <a:t>b</a:t>
            </a:r>
            <a:r>
              <a:rPr dirty="0" smtClean="0" sz="1400" spc="-10">
                <a:latin typeface="Times New Roman"/>
                <a:cs typeface="Times New Roman"/>
              </a:rPr>
              <a:t>er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of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poles)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of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the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filt</a:t>
            </a:r>
            <a:r>
              <a:rPr dirty="0" smtClean="0" sz="1400" spc="-5">
                <a:latin typeface="Times New Roman"/>
                <a:cs typeface="Times New Roman"/>
              </a:rPr>
              <a:t>e</a:t>
            </a:r>
            <a:r>
              <a:rPr dirty="0" smtClean="0" sz="1400" spc="-5">
                <a:latin typeface="Times New Roman"/>
                <a:cs typeface="Times New Roman"/>
              </a:rPr>
              <a:t>r.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25">
                <a:latin typeface="Times New Roman"/>
                <a:cs typeface="Times New Roman"/>
              </a:rPr>
              <a:t> </a:t>
            </a:r>
            <a:r>
              <a:rPr dirty="0" smtClean="0" sz="1400" spc="-10" i="1">
                <a:latin typeface="Times New Roman"/>
                <a:cs typeface="Times New Roman"/>
              </a:rPr>
              <a:t>pole,</a:t>
            </a:r>
            <a:r>
              <a:rPr dirty="0" smtClean="0" sz="1400" spc="10" i="1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-10">
                <a:latin typeface="Times New Roman"/>
                <a:cs typeface="Times New Roman"/>
              </a:rPr>
              <a:t>or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our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purposes,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is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-10">
                <a:latin typeface="Times New Roman"/>
                <a:cs typeface="Times New Roman"/>
              </a:rPr>
              <a:t>ply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ci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cuit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-10">
                <a:latin typeface="Times New Roman"/>
                <a:cs typeface="Times New Roman"/>
              </a:rPr>
              <a:t> one</a:t>
            </a:r>
            <a:r>
              <a:rPr dirty="0" smtClean="0" sz="1400" spc="105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resistor</a:t>
            </a:r>
            <a:r>
              <a:rPr dirty="0" smtClean="0" sz="1400" spc="1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and</a:t>
            </a:r>
            <a:r>
              <a:rPr dirty="0" smtClean="0" sz="1400" spc="1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one</a:t>
            </a:r>
            <a:r>
              <a:rPr dirty="0" smtClean="0" sz="1400" spc="10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c</a:t>
            </a:r>
            <a:r>
              <a:rPr dirty="0" smtClean="0" sz="1400" spc="-2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pacitor.</a:t>
            </a:r>
            <a:r>
              <a:rPr dirty="0" smtClean="0" sz="1400" spc="10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The</a:t>
            </a:r>
            <a:r>
              <a:rPr dirty="0" smtClean="0" sz="1400" spc="110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-10">
                <a:latin typeface="Times New Roman"/>
                <a:cs typeface="Times New Roman"/>
              </a:rPr>
              <a:t>ore</a:t>
            </a:r>
            <a:r>
              <a:rPr dirty="0" smtClean="0" sz="1400" spc="1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poles</a:t>
            </a:r>
            <a:r>
              <a:rPr dirty="0" smtClean="0" sz="1400" spc="1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105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fil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er</a:t>
            </a:r>
            <a:r>
              <a:rPr dirty="0" smtClean="0" sz="1400" spc="1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has,</a:t>
            </a:r>
            <a:r>
              <a:rPr dirty="0" smtClean="0" sz="1400" spc="1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the</a:t>
            </a:r>
            <a:r>
              <a:rPr dirty="0" smtClean="0" sz="1400" spc="14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faster</a:t>
            </a:r>
            <a:r>
              <a:rPr dirty="0" smtClean="0" sz="1400" spc="110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its</a:t>
            </a:r>
            <a:r>
              <a:rPr dirty="0" smtClean="0" sz="1400" spc="1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rol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-</a:t>
            </a:r>
            <a:r>
              <a:rPr dirty="0" smtClean="0" sz="1400" spc="-10">
                <a:latin typeface="Times New Roman"/>
                <a:cs typeface="Times New Roman"/>
              </a:rPr>
              <a:t>off</a:t>
            </a:r>
            <a:r>
              <a:rPr dirty="0" smtClean="0" sz="1400" spc="1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ra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105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is.</a:t>
            </a:r>
            <a:r>
              <a:rPr dirty="0" smtClean="0" sz="1400" spc="1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To</a:t>
            </a:r>
            <a:r>
              <a:rPr dirty="0" smtClean="0" sz="1400" spc="-5">
                <a:latin typeface="Times New Roman"/>
                <a:cs typeface="Times New Roman"/>
              </a:rPr>
              <a:t> a</a:t>
            </a:r>
            <a:r>
              <a:rPr dirty="0" smtClean="0" sz="1400" spc="-2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hieve</a:t>
            </a:r>
            <a:r>
              <a:rPr dirty="0" smtClean="0" sz="1400" spc="-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-30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-2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on</a:t>
            </a:r>
            <a:r>
              <a:rPr dirty="0" smtClean="0" sz="1400" spc="-5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-ord</a:t>
            </a:r>
            <a:r>
              <a:rPr dirty="0" smtClean="0" sz="1400" spc="-20">
                <a:latin typeface="Times New Roman"/>
                <a:cs typeface="Times New Roman"/>
              </a:rPr>
              <a:t>e</a:t>
            </a:r>
            <a:r>
              <a:rPr dirty="0" smtClean="0" sz="1400" spc="-5">
                <a:latin typeface="Times New Roman"/>
                <a:cs typeface="Times New Roman"/>
              </a:rPr>
              <a:t>r</a:t>
            </a:r>
            <a:r>
              <a:rPr dirty="0" smtClean="0" sz="1400" spc="-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Butter</a:t>
            </a:r>
            <a:r>
              <a:rPr dirty="0" smtClean="0" sz="1400" spc="-5">
                <a:latin typeface="Times New Roman"/>
                <a:cs typeface="Times New Roman"/>
              </a:rPr>
              <a:t>w</a:t>
            </a:r>
            <a:r>
              <a:rPr dirty="0" smtClean="0" sz="1400" spc="-10">
                <a:latin typeface="Times New Roman"/>
                <a:cs typeface="Times New Roman"/>
              </a:rPr>
              <a:t>orth</a:t>
            </a:r>
            <a:r>
              <a:rPr dirty="0" smtClean="0" sz="1400" spc="-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response,</a:t>
            </a:r>
            <a:r>
              <a:rPr dirty="0" smtClean="0" sz="1400" spc="-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for</a:t>
            </a:r>
            <a:r>
              <a:rPr dirty="0" smtClean="0" sz="1400" spc="-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exa</a:t>
            </a:r>
            <a:r>
              <a:rPr dirty="0" smtClean="0" sz="1400" spc="-20">
                <a:latin typeface="Times New Roman"/>
                <a:cs typeface="Times New Roman"/>
              </a:rPr>
              <a:t>m</a:t>
            </a:r>
            <a:r>
              <a:rPr dirty="0" smtClean="0" sz="1400" spc="-5">
                <a:latin typeface="Times New Roman"/>
                <a:cs typeface="Times New Roman"/>
              </a:rPr>
              <a:t>ple,</a:t>
            </a:r>
            <a:r>
              <a:rPr dirty="0" smtClean="0" sz="1400" spc="-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the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da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-10">
                <a:latin typeface="Times New Roman"/>
                <a:cs typeface="Times New Roman"/>
              </a:rPr>
              <a:t>ping</a:t>
            </a:r>
            <a:r>
              <a:rPr dirty="0" smtClean="0" sz="1400" spc="-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factor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-10">
                <a:latin typeface="Times New Roman"/>
                <a:cs typeface="Times New Roman"/>
              </a:rPr>
              <a:t>ust</a:t>
            </a:r>
            <a:r>
              <a:rPr dirty="0" smtClean="0" sz="1400" spc="-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be</a:t>
            </a:r>
            <a:r>
              <a:rPr dirty="0" smtClean="0" sz="1400" spc="-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1.414.</a:t>
            </a:r>
            <a:endParaRPr sz="1400">
              <a:latin typeface="Times New Roman"/>
              <a:cs typeface="Times New Roman"/>
            </a:endParaRPr>
          </a:p>
          <a:p>
            <a:pPr marL="239395">
              <a:lnSpc>
                <a:spcPct val="100000"/>
              </a:lnSpc>
              <a:spcBef>
                <a:spcPts val="170"/>
              </a:spcBef>
            </a:pPr>
            <a:r>
              <a:rPr dirty="0" smtClean="0" sz="1400" spc="-10">
                <a:latin typeface="Times New Roman"/>
                <a:cs typeface="Times New Roman"/>
              </a:rPr>
              <a:t>To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-10">
                <a:latin typeface="Times New Roman"/>
                <a:cs typeface="Times New Roman"/>
              </a:rPr>
              <a:t>plement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this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da</a:t>
            </a:r>
            <a:r>
              <a:rPr dirty="0" smtClean="0" sz="1400" spc="-20">
                <a:latin typeface="Times New Roman"/>
                <a:cs typeface="Times New Roman"/>
              </a:rPr>
              <a:t>m</a:t>
            </a:r>
            <a:r>
              <a:rPr dirty="0" smtClean="0" sz="1400" spc="-10">
                <a:latin typeface="Times New Roman"/>
                <a:cs typeface="Times New Roman"/>
              </a:rPr>
              <a:t>ping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fa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-5">
                <a:latin typeface="Times New Roman"/>
                <a:cs typeface="Times New Roman"/>
              </a:rPr>
              <a:t>tor,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the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-2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dback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resistor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ratio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-10">
                <a:latin typeface="Times New Roman"/>
                <a:cs typeface="Times New Roman"/>
              </a:rPr>
              <a:t>ust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be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800"/>
              </a:lnSpc>
              <a:spcBef>
                <a:spcPts val="4"/>
              </a:spcBef>
            </a:pPr>
            <a:endParaRPr sz="800"/>
          </a:p>
          <a:p>
            <a:pPr algn="ctr" marL="0">
              <a:lnSpc>
                <a:spcPct val="100000"/>
              </a:lnSpc>
            </a:pPr>
            <a:r>
              <a:rPr dirty="0" smtClean="0" sz="1400" spc="-10">
                <a:latin typeface="Cambria Math"/>
                <a:cs typeface="Cambria Math"/>
              </a:rPr>
              <a:t>(</a:t>
            </a:r>
            <a:r>
              <a:rPr dirty="0" smtClean="0" sz="1400" spc="-75">
                <a:latin typeface="Cambria Math"/>
                <a:cs typeface="Cambria Math"/>
              </a:rPr>
              <a:t>�</a:t>
            </a:r>
            <a:r>
              <a:rPr dirty="0" smtClean="0" baseline="-16666" sz="1500" spc="120">
                <a:latin typeface="Cambria Math"/>
                <a:cs typeface="Cambria Math"/>
              </a:rPr>
              <a:t>1</a:t>
            </a:r>
            <a:r>
              <a:rPr dirty="0" smtClean="0" baseline="1984" sz="2100" spc="-22">
                <a:latin typeface="Cambria Math"/>
                <a:cs typeface="Cambria Math"/>
              </a:rPr>
              <a:t>⁄</a:t>
            </a:r>
            <a:r>
              <a:rPr dirty="0" smtClean="0" sz="1400" spc="-45">
                <a:latin typeface="Cambria Math"/>
                <a:cs typeface="Cambria Math"/>
              </a:rPr>
              <a:t>�</a:t>
            </a:r>
            <a:r>
              <a:rPr dirty="0" smtClean="0" baseline="-16666" sz="1500" spc="120">
                <a:latin typeface="Cambria Math"/>
                <a:cs typeface="Cambria Math"/>
              </a:rPr>
              <a:t>2</a:t>
            </a:r>
            <a:r>
              <a:rPr dirty="0" smtClean="0" sz="1400" spc="-10">
                <a:latin typeface="Cambria Math"/>
                <a:cs typeface="Cambria Math"/>
              </a:rPr>
              <a:t>)</a:t>
            </a:r>
            <a:r>
              <a:rPr dirty="0" smtClean="0" sz="1400" spc="75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-10">
                <a:latin typeface="Cambria Math"/>
                <a:cs typeface="Cambria Math"/>
              </a:rPr>
              <a:t>2</a:t>
            </a:r>
            <a:r>
              <a:rPr dirty="0" smtClean="0" sz="1400" spc="-10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−</a:t>
            </a:r>
            <a:r>
              <a:rPr dirty="0" smtClean="0" sz="1400" spc="-15">
                <a:latin typeface="Cambria Math"/>
                <a:cs typeface="Cambria Math"/>
              </a:rPr>
              <a:t> </a:t>
            </a:r>
            <a:r>
              <a:rPr dirty="0" smtClean="0" sz="1400" spc="-20">
                <a:latin typeface="Cambria Math"/>
                <a:cs typeface="Cambria Math"/>
              </a:rPr>
              <a:t>��</a:t>
            </a:r>
            <a:r>
              <a:rPr dirty="0" smtClean="0" sz="1400" spc="-15">
                <a:latin typeface="Cambria Math"/>
                <a:cs typeface="Cambria Math"/>
              </a:rPr>
              <a:t>=</a:t>
            </a:r>
            <a:r>
              <a:rPr dirty="0" smtClean="0" sz="1400" spc="85">
                <a:latin typeface="Cambria Math"/>
                <a:cs typeface="Cambria Math"/>
              </a:rPr>
              <a:t> </a:t>
            </a:r>
            <a:r>
              <a:rPr dirty="0" smtClean="0" sz="1400" spc="-10">
                <a:latin typeface="Cambria Math"/>
                <a:cs typeface="Cambria Math"/>
              </a:rPr>
              <a:t>2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−</a:t>
            </a:r>
            <a:r>
              <a:rPr dirty="0" smtClean="0" sz="1400" spc="-15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1</a:t>
            </a:r>
            <a:r>
              <a:rPr dirty="0" smtClean="0" sz="1400" spc="-5">
                <a:latin typeface="Cambria Math"/>
                <a:cs typeface="Cambria Math"/>
              </a:rPr>
              <a:t>.</a:t>
            </a:r>
            <a:r>
              <a:rPr dirty="0" smtClean="0" sz="1400" spc="-15">
                <a:latin typeface="Cambria Math"/>
                <a:cs typeface="Cambria Math"/>
              </a:rPr>
              <a:t>41</a:t>
            </a:r>
            <a:r>
              <a:rPr dirty="0" smtClean="0" sz="1400" spc="-10">
                <a:latin typeface="Cambria Math"/>
                <a:cs typeface="Cambria Math"/>
              </a:rPr>
              <a:t>4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0</a:t>
            </a:r>
            <a:r>
              <a:rPr dirty="0" smtClean="0" sz="1400" spc="-5">
                <a:latin typeface="Cambria Math"/>
                <a:cs typeface="Cambria Math"/>
              </a:rPr>
              <a:t>.</a:t>
            </a:r>
            <a:r>
              <a:rPr dirty="0" smtClean="0" sz="1400" spc="-15">
                <a:latin typeface="Cambria Math"/>
                <a:cs typeface="Cambria Math"/>
              </a:rPr>
              <a:t>586</a:t>
            </a:r>
            <a:endParaRPr sz="1400">
              <a:latin typeface="Cambria Math"/>
              <a:cs typeface="Cambria Math"/>
            </a:endParaRPr>
          </a:p>
          <a:p>
            <a:pPr>
              <a:lnSpc>
                <a:spcPts val="950"/>
              </a:lnSpc>
              <a:spcBef>
                <a:spcPts val="21"/>
              </a:spcBef>
            </a:pPr>
            <a:endParaRPr sz="950"/>
          </a:p>
          <a:p>
            <a:pPr lvl="1" marL="469900" indent="-228600">
              <a:lnSpc>
                <a:spcPct val="100000"/>
              </a:lnSpc>
              <a:buFont typeface="Wingdings"/>
              <a:buChar char=""/>
              <a:tabLst>
                <a:tab pos="469900" algn="l"/>
              </a:tabLst>
            </a:pPr>
            <a:r>
              <a:rPr dirty="0" smtClean="0" sz="1400" spc="-10">
                <a:latin typeface="Times New Roman"/>
                <a:cs typeface="Times New Roman"/>
              </a:rPr>
              <a:t>This</a:t>
            </a:r>
            <a:r>
              <a:rPr dirty="0" smtClean="0" sz="1400" spc="155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ratio</a:t>
            </a:r>
            <a:r>
              <a:rPr dirty="0" smtClean="0" sz="1400" spc="15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gives</a:t>
            </a:r>
            <a:r>
              <a:rPr dirty="0" smtClean="0" sz="1400" spc="15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the</a:t>
            </a:r>
            <a:r>
              <a:rPr dirty="0" smtClean="0" sz="1400" spc="15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close</a:t>
            </a:r>
            <a:r>
              <a:rPr dirty="0" smtClean="0" sz="1400" spc="5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-loop</a:t>
            </a:r>
            <a:r>
              <a:rPr dirty="0" smtClean="0" sz="1400" spc="15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gain</a:t>
            </a:r>
            <a:r>
              <a:rPr dirty="0" smtClean="0" sz="1400" spc="15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of</a:t>
            </a:r>
            <a:r>
              <a:rPr dirty="0" smtClean="0" sz="1400" spc="15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the</a:t>
            </a:r>
            <a:r>
              <a:rPr dirty="0" smtClean="0" sz="1400" spc="15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noninverting</a:t>
            </a:r>
            <a:r>
              <a:rPr dirty="0" smtClean="0" sz="1400" spc="15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amplifier</a:t>
            </a:r>
            <a:r>
              <a:rPr dirty="0" smtClean="0" sz="1400" spc="15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portion</a:t>
            </a:r>
            <a:r>
              <a:rPr dirty="0" smtClean="0" sz="1400" spc="15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of</a:t>
            </a:r>
            <a:r>
              <a:rPr dirty="0" smtClean="0" sz="1400" spc="15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the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filter,</a:t>
            </a:r>
            <a:endParaRPr sz="1400">
              <a:latin typeface="Times New Roman"/>
              <a:cs typeface="Times New Roman"/>
            </a:endParaRPr>
          </a:p>
          <a:p>
            <a:pPr marL="469900">
              <a:lnSpc>
                <a:spcPct val="100000"/>
              </a:lnSpc>
              <a:spcBef>
                <a:spcPts val="209"/>
              </a:spcBef>
            </a:pPr>
            <a:r>
              <a:rPr dirty="0" smtClean="0" sz="14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-7">
                <a:latin typeface="Cambria Math"/>
                <a:cs typeface="Cambria Math"/>
              </a:rPr>
              <a:t>𝑐�</a:t>
            </a:r>
            <a:r>
              <a:rPr dirty="0" smtClean="0" baseline="-16666" sz="1500" spc="0">
                <a:latin typeface="Cambria Math"/>
                <a:cs typeface="Cambria Math"/>
              </a:rPr>
              <a:t>(</a:t>
            </a:r>
            <a:r>
              <a:rPr dirty="0" smtClean="0" baseline="-16666" sz="1500" spc="104">
                <a:latin typeface="Cambria Math"/>
                <a:cs typeface="Cambria Math"/>
              </a:rPr>
              <a:t>N</a:t>
            </a:r>
            <a:r>
              <a:rPr dirty="0" smtClean="0" baseline="-16666" sz="1500" spc="52">
                <a:latin typeface="Cambria Math"/>
                <a:cs typeface="Cambria Math"/>
              </a:rPr>
              <a:t>I</a:t>
            </a:r>
            <a:r>
              <a:rPr dirty="0" smtClean="0" baseline="-16666" sz="1500" spc="75">
                <a:latin typeface="Cambria Math"/>
                <a:cs typeface="Cambria Math"/>
              </a:rPr>
              <a:t>)</a:t>
            </a:r>
            <a:r>
              <a:rPr dirty="0" smtClean="0" sz="1400" spc="-5">
                <a:latin typeface="Times New Roman"/>
                <a:cs typeface="Times New Roman"/>
              </a:rPr>
              <a:t>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value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o</a:t>
            </a:r>
            <a:r>
              <a:rPr dirty="0" smtClean="0" sz="1400" spc="-5">
                <a:latin typeface="Times New Roman"/>
                <a:cs typeface="Times New Roman"/>
              </a:rPr>
              <a:t>f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1.586,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derived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follows: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1000"/>
              </a:lnSpc>
              <a:spcBef>
                <a:spcPts val="2"/>
              </a:spcBef>
            </a:pPr>
            <a:endParaRPr sz="1000"/>
          </a:p>
          <a:p>
            <a:pPr marL="20955">
              <a:lnSpc>
                <a:spcPct val="100000"/>
              </a:lnSpc>
            </a:pPr>
            <a:r>
              <a:rPr dirty="0" smtClean="0" sz="14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-7">
                <a:latin typeface="Cambria Math"/>
                <a:cs typeface="Cambria Math"/>
              </a:rPr>
              <a:t>𝑐�</a:t>
            </a:r>
            <a:r>
              <a:rPr dirty="0" smtClean="0" baseline="-13888" sz="1500" spc="-7">
                <a:latin typeface="Cambria Math"/>
                <a:cs typeface="Cambria Math"/>
              </a:rPr>
              <a:t>(</a:t>
            </a:r>
            <a:r>
              <a:rPr dirty="0" smtClean="0" baseline="-16666" sz="1500" spc="104">
                <a:latin typeface="Cambria Math"/>
                <a:cs typeface="Cambria Math"/>
              </a:rPr>
              <a:t>N</a:t>
            </a:r>
            <a:r>
              <a:rPr dirty="0" smtClean="0" baseline="-16666" sz="1500" spc="52">
                <a:latin typeface="Cambria Math"/>
                <a:cs typeface="Cambria Math"/>
              </a:rPr>
              <a:t>I</a:t>
            </a:r>
            <a:r>
              <a:rPr dirty="0" smtClean="0" baseline="-13888" sz="1500" spc="52">
                <a:latin typeface="Cambria Math"/>
                <a:cs typeface="Cambria Math"/>
              </a:rPr>
              <a:t>)  </a:t>
            </a:r>
            <a:r>
              <a:rPr dirty="0" smtClean="0" sz="1400" spc="-15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1</a:t>
            </a:r>
            <a:r>
              <a:rPr dirty="0" smtClean="0" baseline="1984" sz="2100" spc="-15">
                <a:latin typeface="Cambria Math"/>
                <a:cs typeface="Cambria Math"/>
              </a:rPr>
              <a:t>⁄</a:t>
            </a:r>
            <a:r>
              <a:rPr dirty="0" smtClean="0" sz="1400" spc="-15">
                <a:latin typeface="Cambria Math"/>
                <a:cs typeface="Cambria Math"/>
              </a:rPr>
              <a:t>�</a:t>
            </a:r>
            <a:r>
              <a:rPr dirty="0" smtClean="0" sz="1400" spc="125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1</a:t>
            </a:r>
            <a:r>
              <a:rPr dirty="0" smtClean="0" baseline="1984" sz="2100" spc="-22">
                <a:latin typeface="Cambria Math"/>
                <a:cs typeface="Cambria Math"/>
              </a:rPr>
              <a:t>⁄</a:t>
            </a:r>
            <a:r>
              <a:rPr dirty="0" smtClean="0" sz="1400" spc="-10">
                <a:latin typeface="Cambria Math"/>
                <a:cs typeface="Cambria Math"/>
              </a:rPr>
              <a:t>(</a:t>
            </a:r>
            <a:r>
              <a:rPr dirty="0" smtClean="0" sz="1400" spc="-45">
                <a:latin typeface="Cambria Math"/>
                <a:cs typeface="Cambria Math"/>
              </a:rPr>
              <a:t>�</a:t>
            </a:r>
            <a:r>
              <a:rPr dirty="0" smtClean="0" baseline="-16666" sz="1500" spc="120">
                <a:latin typeface="Cambria Math"/>
                <a:cs typeface="Cambria Math"/>
              </a:rPr>
              <a:t>2</a:t>
            </a:r>
            <a:r>
              <a:rPr dirty="0" smtClean="0" baseline="1984" sz="2100" spc="-22">
                <a:latin typeface="Cambria Math"/>
                <a:cs typeface="Cambria Math"/>
              </a:rPr>
              <a:t>⁄</a:t>
            </a:r>
            <a:r>
              <a:rPr dirty="0" smtClean="0" baseline="1984" sz="2100" spc="-15">
                <a:latin typeface="Cambria Math"/>
                <a:cs typeface="Cambria Math"/>
              </a:rPr>
              <a:t>(</a:t>
            </a:r>
            <a:r>
              <a:rPr dirty="0" smtClean="0" sz="1400" spc="-75">
                <a:latin typeface="Cambria Math"/>
                <a:cs typeface="Cambria Math"/>
              </a:rPr>
              <a:t>�</a:t>
            </a:r>
            <a:r>
              <a:rPr dirty="0" smtClean="0" baseline="-16666" sz="1500" spc="30">
                <a:latin typeface="Cambria Math"/>
                <a:cs typeface="Cambria Math"/>
              </a:rPr>
              <a:t>1</a:t>
            </a:r>
            <a:r>
              <a:rPr dirty="0" smtClean="0" baseline="-16666" sz="1500" spc="30">
                <a:latin typeface="Cambria Math"/>
                <a:cs typeface="Cambria Math"/>
              </a:rPr>
              <a:t> </a:t>
            </a:r>
            <a:r>
              <a:rPr dirty="0" smtClean="0" baseline="-16666" sz="1500" spc="-104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+</a:t>
            </a:r>
            <a:r>
              <a:rPr dirty="0" smtClean="0" sz="1400" spc="-15">
                <a:latin typeface="Cambria Math"/>
                <a:cs typeface="Cambria Math"/>
              </a:rPr>
              <a:t> </a:t>
            </a:r>
            <a:r>
              <a:rPr dirty="0" smtClean="0" sz="1400" spc="-45">
                <a:latin typeface="Cambria Math"/>
                <a:cs typeface="Cambria Math"/>
              </a:rPr>
              <a:t>�</a:t>
            </a:r>
            <a:r>
              <a:rPr dirty="0" smtClean="0" baseline="-16666" sz="1500" spc="120">
                <a:latin typeface="Cambria Math"/>
                <a:cs typeface="Cambria Math"/>
              </a:rPr>
              <a:t>2</a:t>
            </a:r>
            <a:r>
              <a:rPr dirty="0" smtClean="0" baseline="1984" sz="2100" spc="-15">
                <a:latin typeface="Cambria Math"/>
                <a:cs typeface="Cambria Math"/>
              </a:rPr>
              <a:t>)</a:t>
            </a:r>
            <a:r>
              <a:rPr dirty="0" smtClean="0" sz="1400" spc="-10">
                <a:latin typeface="Cambria Math"/>
                <a:cs typeface="Cambria Math"/>
              </a:rPr>
              <a:t>)</a:t>
            </a:r>
            <a:r>
              <a:rPr dirty="0" smtClean="0" sz="1400" spc="75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-10">
                <a:latin typeface="Cambria Math"/>
                <a:cs typeface="Cambria Math"/>
              </a:rPr>
              <a:t>(</a:t>
            </a:r>
            <a:r>
              <a:rPr dirty="0" smtClean="0" baseline="1984" sz="2100" spc="-15">
                <a:latin typeface="Cambria Math"/>
                <a:cs typeface="Cambria Math"/>
              </a:rPr>
              <a:t>(</a:t>
            </a:r>
            <a:r>
              <a:rPr dirty="0" smtClean="0" sz="1400" spc="-75">
                <a:latin typeface="Cambria Math"/>
                <a:cs typeface="Cambria Math"/>
              </a:rPr>
              <a:t>�</a:t>
            </a:r>
            <a:r>
              <a:rPr dirty="0" smtClean="0" baseline="-16666" sz="1500" spc="30">
                <a:latin typeface="Cambria Math"/>
                <a:cs typeface="Cambria Math"/>
              </a:rPr>
              <a:t>1</a:t>
            </a:r>
            <a:r>
              <a:rPr dirty="0" smtClean="0" baseline="-16666" sz="1500" spc="30">
                <a:latin typeface="Cambria Math"/>
                <a:cs typeface="Cambria Math"/>
              </a:rPr>
              <a:t> </a:t>
            </a:r>
            <a:r>
              <a:rPr dirty="0" smtClean="0" baseline="-16666" sz="1500" spc="-112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+</a:t>
            </a:r>
            <a:r>
              <a:rPr dirty="0" smtClean="0" sz="1400" spc="-15">
                <a:latin typeface="Cambria Math"/>
                <a:cs typeface="Cambria Math"/>
              </a:rPr>
              <a:t> </a:t>
            </a:r>
            <a:r>
              <a:rPr dirty="0" smtClean="0" sz="1400" spc="-45">
                <a:latin typeface="Cambria Math"/>
                <a:cs typeface="Cambria Math"/>
              </a:rPr>
              <a:t>�</a:t>
            </a:r>
            <a:r>
              <a:rPr dirty="0" smtClean="0" baseline="-16666" sz="1500" spc="120">
                <a:latin typeface="Cambria Math"/>
                <a:cs typeface="Cambria Math"/>
              </a:rPr>
              <a:t>2</a:t>
            </a:r>
            <a:r>
              <a:rPr dirty="0" smtClean="0" baseline="1984" sz="2100" spc="-15">
                <a:latin typeface="Cambria Math"/>
                <a:cs typeface="Cambria Math"/>
              </a:rPr>
              <a:t>)</a:t>
            </a:r>
            <a:r>
              <a:rPr dirty="0" smtClean="0" baseline="1984" sz="2100" spc="-22">
                <a:latin typeface="Cambria Math"/>
                <a:cs typeface="Cambria Math"/>
              </a:rPr>
              <a:t>⁄</a:t>
            </a:r>
            <a:r>
              <a:rPr dirty="0" smtClean="0" sz="1400" spc="-45">
                <a:latin typeface="Cambria Math"/>
                <a:cs typeface="Cambria Math"/>
              </a:rPr>
              <a:t>�</a:t>
            </a:r>
            <a:r>
              <a:rPr dirty="0" smtClean="0" baseline="-16666" sz="1500" spc="120">
                <a:latin typeface="Cambria Math"/>
                <a:cs typeface="Cambria Math"/>
              </a:rPr>
              <a:t>2</a:t>
            </a:r>
            <a:r>
              <a:rPr dirty="0" smtClean="0" sz="1400" spc="-10">
                <a:latin typeface="Cambria Math"/>
                <a:cs typeface="Cambria Math"/>
              </a:rPr>
              <a:t>)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-10">
                <a:latin typeface="Cambria Math"/>
                <a:cs typeface="Cambria Math"/>
              </a:rPr>
              <a:t>(</a:t>
            </a:r>
            <a:r>
              <a:rPr dirty="0" smtClean="0" sz="1400" spc="-75">
                <a:latin typeface="Cambria Math"/>
                <a:cs typeface="Cambria Math"/>
              </a:rPr>
              <a:t>�</a:t>
            </a:r>
            <a:r>
              <a:rPr dirty="0" smtClean="0" baseline="-16666" sz="1500" spc="120">
                <a:latin typeface="Cambria Math"/>
                <a:cs typeface="Cambria Math"/>
              </a:rPr>
              <a:t>1</a:t>
            </a:r>
            <a:r>
              <a:rPr dirty="0" smtClean="0" baseline="1984" sz="2100" spc="-22">
                <a:latin typeface="Cambria Math"/>
                <a:cs typeface="Cambria Math"/>
              </a:rPr>
              <a:t>⁄</a:t>
            </a:r>
            <a:r>
              <a:rPr dirty="0" smtClean="0" sz="1400" spc="-45">
                <a:latin typeface="Cambria Math"/>
                <a:cs typeface="Cambria Math"/>
              </a:rPr>
              <a:t>�</a:t>
            </a:r>
            <a:r>
              <a:rPr dirty="0" smtClean="0" baseline="-16666" sz="1500" spc="120">
                <a:latin typeface="Cambria Math"/>
                <a:cs typeface="Cambria Math"/>
              </a:rPr>
              <a:t>2</a:t>
            </a:r>
            <a:r>
              <a:rPr dirty="0" smtClean="0" sz="1400" spc="-10">
                <a:latin typeface="Cambria Math"/>
                <a:cs typeface="Cambria Math"/>
              </a:rPr>
              <a:t>)</a:t>
            </a:r>
            <a:r>
              <a:rPr dirty="0" smtClean="0" sz="1400" spc="-5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+</a:t>
            </a:r>
            <a:r>
              <a:rPr dirty="0" smtClean="0" sz="1400" spc="-15">
                <a:latin typeface="Cambria Math"/>
                <a:cs typeface="Cambria Math"/>
              </a:rPr>
              <a:t> </a:t>
            </a:r>
            <a:r>
              <a:rPr dirty="0" smtClean="0" sz="1400" spc="-10">
                <a:latin typeface="Cambria Math"/>
                <a:cs typeface="Cambria Math"/>
              </a:rPr>
              <a:t>1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0</a:t>
            </a:r>
            <a:r>
              <a:rPr dirty="0" smtClean="0" sz="1400" spc="-5">
                <a:latin typeface="Cambria Math"/>
                <a:cs typeface="Cambria Math"/>
              </a:rPr>
              <a:t>.</a:t>
            </a:r>
            <a:r>
              <a:rPr dirty="0" smtClean="0" sz="1400" spc="-15">
                <a:latin typeface="Cambria Math"/>
                <a:cs typeface="Cambria Math"/>
              </a:rPr>
              <a:t>58</a:t>
            </a:r>
            <a:r>
              <a:rPr dirty="0" smtClean="0" sz="1400" spc="-10">
                <a:latin typeface="Cambria Math"/>
                <a:cs typeface="Cambria Math"/>
              </a:rPr>
              <a:t>6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+</a:t>
            </a:r>
            <a:r>
              <a:rPr dirty="0" smtClean="0" sz="1400" spc="-15">
                <a:latin typeface="Cambria Math"/>
                <a:cs typeface="Cambria Math"/>
              </a:rPr>
              <a:t> </a:t>
            </a:r>
            <a:r>
              <a:rPr dirty="0" smtClean="0" sz="1400" spc="-10">
                <a:latin typeface="Cambria Math"/>
                <a:cs typeface="Cambria Math"/>
              </a:rPr>
              <a:t>1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1</a:t>
            </a:r>
            <a:r>
              <a:rPr dirty="0" smtClean="0" sz="1400" spc="-5">
                <a:latin typeface="Cambria Math"/>
                <a:cs typeface="Cambria Math"/>
              </a:rPr>
              <a:t>.</a:t>
            </a:r>
            <a:r>
              <a:rPr dirty="0" smtClean="0" sz="1400" spc="-15">
                <a:latin typeface="Cambria Math"/>
                <a:cs typeface="Cambria Math"/>
              </a:rPr>
              <a:t>586</a:t>
            </a:r>
            <a:endParaRPr sz="1400">
              <a:latin typeface="Cambria Math"/>
              <a:cs typeface="Cambria Math"/>
            </a:endParaRPr>
          </a:p>
          <a:p>
            <a:pPr>
              <a:lnSpc>
                <a:spcPts val="900"/>
              </a:lnSpc>
              <a:spcBef>
                <a:spcPts val="41"/>
              </a:spcBef>
            </a:pPr>
            <a:endParaRPr sz="900"/>
          </a:p>
          <a:p>
            <a:pPr marL="12700" marR="13335">
              <a:lnSpc>
                <a:spcPct val="112500"/>
              </a:lnSpc>
            </a:pPr>
            <a:r>
              <a:rPr dirty="0" smtClean="0" sz="1400" spc="-10" b="1">
                <a:latin typeface="Times New Roman"/>
                <a:cs typeface="Times New Roman"/>
              </a:rPr>
              <a:t>EXAMPLE</a:t>
            </a:r>
            <a:r>
              <a:rPr dirty="0" smtClean="0" sz="1400" spc="20" b="1">
                <a:latin typeface="Times New Roman"/>
                <a:cs typeface="Times New Roman"/>
              </a:rPr>
              <a:t> </a:t>
            </a:r>
            <a:r>
              <a:rPr dirty="0" smtClean="0" sz="1400" spc="-10" b="1">
                <a:latin typeface="Times New Roman"/>
                <a:cs typeface="Times New Roman"/>
              </a:rPr>
              <a:t>1</a:t>
            </a:r>
            <a:r>
              <a:rPr dirty="0" smtClean="0" sz="1400" spc="0" b="1">
                <a:latin typeface="Times New Roman"/>
                <a:cs typeface="Times New Roman"/>
              </a:rPr>
              <a:t>5</a:t>
            </a:r>
            <a:r>
              <a:rPr dirty="0" smtClean="0" sz="1400" spc="-10" b="1">
                <a:latin typeface="Times New Roman"/>
                <a:cs typeface="Times New Roman"/>
              </a:rPr>
              <a:t>-2</a:t>
            </a:r>
            <a:r>
              <a:rPr dirty="0" smtClean="0" sz="1400" spc="-5">
                <a:latin typeface="Times New Roman"/>
                <a:cs typeface="Times New Roman"/>
              </a:rPr>
              <a:t>: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If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resistor</a:t>
            </a:r>
            <a:r>
              <a:rPr dirty="0" smtClean="0" sz="1400" spc="25">
                <a:latin typeface="Times New Roman"/>
                <a:cs typeface="Times New Roman"/>
              </a:rPr>
              <a:t> </a:t>
            </a:r>
            <a:r>
              <a:rPr dirty="0" smtClean="0" sz="1400" spc="-45">
                <a:latin typeface="Cambria Math"/>
                <a:cs typeface="Cambria Math"/>
              </a:rPr>
              <a:t>�</a:t>
            </a:r>
            <a:r>
              <a:rPr dirty="0" smtClean="0" baseline="-16666" sz="1500" spc="30">
                <a:latin typeface="Cambria Math"/>
                <a:cs typeface="Cambria Math"/>
              </a:rPr>
              <a:t>2</a:t>
            </a:r>
            <a:r>
              <a:rPr dirty="0" smtClean="0" baseline="-16666" sz="1500" spc="30">
                <a:latin typeface="Cambria Math"/>
                <a:cs typeface="Cambria Math"/>
              </a:rPr>
              <a:t> </a:t>
            </a:r>
            <a:r>
              <a:rPr dirty="0" smtClean="0" baseline="-16666" sz="1500" spc="-15">
                <a:latin typeface="Cambria Math"/>
                <a:cs typeface="Cambria Math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in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the</a:t>
            </a:r>
            <a:r>
              <a:rPr dirty="0" smtClean="0" sz="1400" spc="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feedback</a:t>
            </a:r>
            <a:r>
              <a:rPr dirty="0" smtClean="0" sz="1400" spc="25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cir</a:t>
            </a:r>
            <a:r>
              <a:rPr dirty="0" smtClean="0" sz="1400" spc="-5">
                <a:latin typeface="Times New Roman"/>
                <a:cs typeface="Times New Roman"/>
              </a:rPr>
              <a:t>c</a:t>
            </a:r>
            <a:r>
              <a:rPr dirty="0" smtClean="0" sz="1400" spc="-5">
                <a:latin typeface="Times New Roman"/>
                <a:cs typeface="Times New Roman"/>
              </a:rPr>
              <a:t>uit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of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an</a:t>
            </a:r>
            <a:r>
              <a:rPr dirty="0" smtClean="0" sz="1400" spc="2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-20">
                <a:latin typeface="Times New Roman"/>
                <a:cs typeface="Times New Roman"/>
              </a:rPr>
              <a:t>c</a:t>
            </a:r>
            <a:r>
              <a:rPr dirty="0" smtClean="0" sz="1400" spc="-5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ve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si</a:t>
            </a:r>
            <a:r>
              <a:rPr dirty="0" smtClean="0" sz="1400" spc="-5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gl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-pole</a:t>
            </a:r>
            <a:r>
              <a:rPr dirty="0" smtClean="0" sz="1400" spc="15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filter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of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the</a:t>
            </a:r>
            <a:r>
              <a:rPr dirty="0" smtClean="0" sz="1400" spc="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type</a:t>
            </a:r>
            <a:r>
              <a:rPr dirty="0" smtClean="0" sz="1400" spc="-5">
                <a:latin typeface="Times New Roman"/>
                <a:cs typeface="Times New Roman"/>
              </a:rPr>
              <a:t> in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Fi</a:t>
            </a:r>
            <a:r>
              <a:rPr dirty="0" smtClean="0" sz="1400" spc="-5">
                <a:latin typeface="Times New Roman"/>
                <a:cs typeface="Times New Roman"/>
              </a:rPr>
              <a:t>g</a:t>
            </a:r>
            <a:r>
              <a:rPr dirty="0" smtClean="0" sz="1400" spc="-10">
                <a:latin typeface="Times New Roman"/>
                <a:cs typeface="Times New Roman"/>
              </a:rPr>
              <a:t>ure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15-6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is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1</a:t>
            </a:r>
            <a:r>
              <a:rPr dirty="0" smtClean="0" sz="1400" spc="-10">
                <a:latin typeface="Cambria Math"/>
                <a:cs typeface="Cambria Math"/>
              </a:rPr>
              <a:t>0</a:t>
            </a:r>
            <a:r>
              <a:rPr dirty="0" smtClean="0" sz="1400" spc="-10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k</a:t>
            </a:r>
            <a:r>
              <a:rPr dirty="0" smtClean="0" sz="1400" spc="-10">
                <a:latin typeface="Cambria Math"/>
                <a:cs typeface="Cambria Math"/>
              </a:rPr>
              <a:t>Ω</a:t>
            </a:r>
            <a:r>
              <a:rPr dirty="0" smtClean="0" sz="1400" spc="-5">
                <a:latin typeface="Times New Roman"/>
                <a:cs typeface="Times New Roman"/>
              </a:rPr>
              <a:t>,</a:t>
            </a:r>
            <a:r>
              <a:rPr dirty="0" smtClean="0" sz="1400" spc="-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-5">
                <a:latin typeface="Times New Roman"/>
                <a:cs typeface="Times New Roman"/>
              </a:rPr>
              <a:t>h</a:t>
            </a:r>
            <a:r>
              <a:rPr dirty="0" smtClean="0" sz="1400" spc="-5">
                <a:latin typeface="Times New Roman"/>
                <a:cs typeface="Times New Roman"/>
              </a:rPr>
              <a:t>at</a:t>
            </a:r>
            <a:r>
              <a:rPr dirty="0" smtClean="0" sz="1400" spc="-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value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must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-75">
                <a:latin typeface="Cambria Math"/>
                <a:cs typeface="Cambria Math"/>
              </a:rPr>
              <a:t>�</a:t>
            </a:r>
            <a:r>
              <a:rPr dirty="0" smtClean="0" baseline="-16666" sz="1500" spc="30">
                <a:latin typeface="Cambria Math"/>
                <a:cs typeface="Cambria Math"/>
              </a:rPr>
              <a:t>1</a:t>
            </a:r>
            <a:r>
              <a:rPr dirty="0" smtClean="0" baseline="-16666" sz="1500" spc="30">
                <a:latin typeface="Cambria Math"/>
                <a:cs typeface="Cambria Math"/>
              </a:rPr>
              <a:t> </a:t>
            </a:r>
            <a:r>
              <a:rPr dirty="0" smtClean="0" baseline="-16666" sz="1500" spc="-82">
                <a:latin typeface="Cambria Math"/>
                <a:cs typeface="Cambria Math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be</a:t>
            </a:r>
            <a:r>
              <a:rPr dirty="0" smtClean="0" sz="1400" spc="-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to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btain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maximally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fl</a:t>
            </a:r>
            <a:r>
              <a:rPr dirty="0" smtClean="0" sz="1400" spc="-5">
                <a:latin typeface="Times New Roman"/>
                <a:cs typeface="Times New Roman"/>
              </a:rPr>
              <a:t>a</a:t>
            </a:r>
            <a:r>
              <a:rPr dirty="0" smtClean="0" sz="1400" spc="-5">
                <a:latin typeface="Times New Roman"/>
                <a:cs typeface="Times New Roman"/>
              </a:rPr>
              <a:t>t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Butterw</a:t>
            </a:r>
            <a:r>
              <a:rPr dirty="0" smtClean="0" sz="1400" spc="-5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rth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response?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1000"/>
              </a:lnSpc>
              <a:spcBef>
                <a:spcPts val="7"/>
              </a:spcBef>
            </a:pPr>
            <a:endParaRPr sz="1000"/>
          </a:p>
          <a:p>
            <a:pPr marL="12700">
              <a:lnSpc>
                <a:spcPct val="100000"/>
              </a:lnSpc>
            </a:pPr>
            <a:r>
              <a:rPr dirty="0" smtClean="0" sz="1400" spc="-10" b="1" i="1">
                <a:latin typeface="Times New Roman"/>
                <a:cs typeface="Times New Roman"/>
              </a:rPr>
              <a:t>Solut</a:t>
            </a:r>
            <a:r>
              <a:rPr dirty="0" smtClean="0" sz="1400" spc="-10" b="1" i="1">
                <a:latin typeface="Times New Roman"/>
                <a:cs typeface="Times New Roman"/>
              </a:rPr>
              <a:t>i</a:t>
            </a:r>
            <a:r>
              <a:rPr dirty="0" smtClean="0" sz="1400" spc="-10" b="1" i="1">
                <a:latin typeface="Times New Roman"/>
                <a:cs typeface="Times New Roman"/>
              </a:rPr>
              <a:t>on</a:t>
            </a:r>
            <a:r>
              <a:rPr dirty="0" smtClean="0" sz="1400" spc="-10" b="1" i="1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Cambria Math"/>
                <a:cs typeface="Cambria Math"/>
              </a:rPr>
              <a:t>(</a:t>
            </a:r>
            <a:r>
              <a:rPr dirty="0" smtClean="0" sz="1400" spc="-75">
                <a:latin typeface="Cambria Math"/>
                <a:cs typeface="Cambria Math"/>
              </a:rPr>
              <a:t>�</a:t>
            </a:r>
            <a:r>
              <a:rPr dirty="0" smtClean="0" baseline="-16666" sz="1500" spc="120">
                <a:latin typeface="Cambria Math"/>
                <a:cs typeface="Cambria Math"/>
              </a:rPr>
              <a:t>1</a:t>
            </a:r>
            <a:r>
              <a:rPr dirty="0" smtClean="0" baseline="1984" sz="2100" spc="-22">
                <a:latin typeface="Cambria Math"/>
                <a:cs typeface="Cambria Math"/>
              </a:rPr>
              <a:t>⁄</a:t>
            </a:r>
            <a:r>
              <a:rPr dirty="0" smtClean="0" sz="1400" spc="-45">
                <a:latin typeface="Cambria Math"/>
                <a:cs typeface="Cambria Math"/>
              </a:rPr>
              <a:t>�</a:t>
            </a:r>
            <a:r>
              <a:rPr dirty="0" smtClean="0" baseline="-16666" sz="1500" spc="120">
                <a:latin typeface="Cambria Math"/>
                <a:cs typeface="Cambria Math"/>
              </a:rPr>
              <a:t>2</a:t>
            </a:r>
            <a:r>
              <a:rPr dirty="0" smtClean="0" sz="1400" spc="-10">
                <a:latin typeface="Cambria Math"/>
                <a:cs typeface="Cambria Math"/>
              </a:rPr>
              <a:t>)</a:t>
            </a:r>
            <a:r>
              <a:rPr dirty="0" smtClean="0" sz="1400" spc="75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=</a:t>
            </a:r>
            <a:r>
              <a:rPr dirty="0" smtClean="0" sz="1400" spc="85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0</a:t>
            </a:r>
            <a:r>
              <a:rPr dirty="0" smtClean="0" sz="1400" spc="-5">
                <a:latin typeface="Cambria Math"/>
                <a:cs typeface="Cambria Math"/>
              </a:rPr>
              <a:t>.</a:t>
            </a:r>
            <a:r>
              <a:rPr dirty="0" smtClean="0" sz="1400" spc="-15">
                <a:latin typeface="Cambria Math"/>
                <a:cs typeface="Cambria Math"/>
              </a:rPr>
              <a:t>586</a:t>
            </a:r>
            <a:r>
              <a:rPr dirty="0" smtClean="0" sz="1400" spc="-5">
                <a:latin typeface="Times New Roman"/>
                <a:cs typeface="Times New Roman"/>
              </a:rPr>
              <a:t>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75">
                <a:latin typeface="Cambria Math"/>
                <a:cs typeface="Cambria Math"/>
              </a:rPr>
              <a:t>�</a:t>
            </a:r>
            <a:r>
              <a:rPr dirty="0" smtClean="0" baseline="-16666" sz="1500" spc="30">
                <a:latin typeface="Cambria Math"/>
                <a:cs typeface="Cambria Math"/>
              </a:rPr>
              <a:t>1</a:t>
            </a:r>
            <a:r>
              <a:rPr dirty="0" smtClean="0" baseline="-16666" sz="1500" spc="30">
                <a:latin typeface="Cambria Math"/>
                <a:cs typeface="Cambria Math"/>
              </a:rPr>
              <a:t> </a:t>
            </a:r>
            <a:r>
              <a:rPr dirty="0" smtClean="0" baseline="-16666" sz="1500" spc="7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0</a:t>
            </a:r>
            <a:r>
              <a:rPr dirty="0" smtClean="0" sz="1400" spc="-5">
                <a:latin typeface="Cambria Math"/>
                <a:cs typeface="Cambria Math"/>
              </a:rPr>
              <a:t>.</a:t>
            </a:r>
            <a:r>
              <a:rPr dirty="0" smtClean="0" sz="1400" spc="-15">
                <a:latin typeface="Cambria Math"/>
                <a:cs typeface="Cambria Math"/>
              </a:rPr>
              <a:t>586</a:t>
            </a:r>
            <a:r>
              <a:rPr dirty="0" smtClean="0" sz="1400" spc="-45">
                <a:latin typeface="Cambria Math"/>
                <a:cs typeface="Cambria Math"/>
              </a:rPr>
              <a:t>�</a:t>
            </a:r>
            <a:r>
              <a:rPr dirty="0" smtClean="0" baseline="-16666" sz="1500" spc="30">
                <a:latin typeface="Cambria Math"/>
                <a:cs typeface="Cambria Math"/>
              </a:rPr>
              <a:t>2</a:t>
            </a:r>
            <a:r>
              <a:rPr dirty="0" smtClean="0" baseline="-16666" sz="1500" spc="30">
                <a:latin typeface="Cambria Math"/>
                <a:cs typeface="Cambria Math"/>
              </a:rPr>
              <a:t> </a:t>
            </a:r>
            <a:r>
              <a:rPr dirty="0" smtClean="0" baseline="-16666" sz="1500" spc="15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0</a:t>
            </a:r>
            <a:r>
              <a:rPr dirty="0" smtClean="0" sz="1400" spc="-5">
                <a:latin typeface="Cambria Math"/>
                <a:cs typeface="Cambria Math"/>
              </a:rPr>
              <a:t>.</a:t>
            </a:r>
            <a:r>
              <a:rPr dirty="0" smtClean="0" sz="1400" spc="-15">
                <a:latin typeface="Cambria Math"/>
                <a:cs typeface="Cambria Math"/>
              </a:rPr>
              <a:t>58</a:t>
            </a:r>
            <a:r>
              <a:rPr dirty="0" smtClean="0" sz="1400" spc="-10">
                <a:latin typeface="Cambria Math"/>
                <a:cs typeface="Cambria Math"/>
              </a:rPr>
              <a:t>6</a:t>
            </a:r>
            <a:r>
              <a:rPr dirty="0" smtClean="0" baseline="1984" sz="2100" spc="-15">
                <a:latin typeface="Cambria Math"/>
                <a:cs typeface="Cambria Math"/>
              </a:rPr>
              <a:t>(</a:t>
            </a:r>
            <a:r>
              <a:rPr dirty="0" smtClean="0" sz="1400" spc="-15">
                <a:latin typeface="Cambria Math"/>
                <a:cs typeface="Cambria Math"/>
              </a:rPr>
              <a:t>1</a:t>
            </a:r>
            <a:r>
              <a:rPr dirty="0" smtClean="0" sz="1400" spc="-10">
                <a:latin typeface="Cambria Math"/>
                <a:cs typeface="Cambria Math"/>
              </a:rPr>
              <a:t>0</a:t>
            </a:r>
            <a:r>
              <a:rPr dirty="0" smtClean="0" sz="1400" spc="-10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k</a:t>
            </a:r>
            <a:r>
              <a:rPr dirty="0" smtClean="0" sz="1400" spc="-15">
                <a:latin typeface="Cambria Math"/>
                <a:cs typeface="Cambria Math"/>
              </a:rPr>
              <a:t>Ω</a:t>
            </a:r>
            <a:r>
              <a:rPr dirty="0" smtClean="0" baseline="1984" sz="2100" spc="-15">
                <a:latin typeface="Cambria Math"/>
                <a:cs typeface="Cambria Math"/>
              </a:rPr>
              <a:t>)</a:t>
            </a:r>
            <a:r>
              <a:rPr dirty="0" smtClean="0" baseline="1984" sz="2100" spc="127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5</a:t>
            </a:r>
            <a:r>
              <a:rPr dirty="0" smtClean="0" sz="1400" spc="-5">
                <a:latin typeface="Cambria Math"/>
                <a:cs typeface="Cambria Math"/>
              </a:rPr>
              <a:t>.</a:t>
            </a:r>
            <a:r>
              <a:rPr dirty="0" smtClean="0" sz="1400" spc="-15">
                <a:latin typeface="Cambria Math"/>
                <a:cs typeface="Cambria Math"/>
              </a:rPr>
              <a:t>8</a:t>
            </a:r>
            <a:r>
              <a:rPr dirty="0" smtClean="0" sz="1400" spc="-10">
                <a:latin typeface="Cambria Math"/>
                <a:cs typeface="Cambria Math"/>
              </a:rPr>
              <a:t>6</a:t>
            </a:r>
            <a:r>
              <a:rPr dirty="0" smtClean="0" sz="1400" spc="-10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k</a:t>
            </a:r>
            <a:r>
              <a:rPr dirty="0" smtClean="0" sz="1400" spc="-10">
                <a:latin typeface="Cambria Math"/>
                <a:cs typeface="Cambria Math"/>
              </a:rPr>
              <a:t>Ω</a:t>
            </a:r>
            <a:endParaRPr sz="1400">
              <a:latin typeface="Cambria Math"/>
              <a:cs typeface="Cambria Math"/>
            </a:endParaRPr>
          </a:p>
          <a:p>
            <a:pPr marL="12700" marR="12700">
              <a:lnSpc>
                <a:spcPct val="110700"/>
              </a:lnSpc>
              <a:spcBef>
                <a:spcPts val="25"/>
              </a:spcBef>
            </a:pPr>
            <a:r>
              <a:rPr dirty="0" smtClean="0" sz="1400" spc="-10">
                <a:latin typeface="Times New Roman"/>
                <a:cs typeface="Times New Roman"/>
              </a:rPr>
              <a:t>Using</a:t>
            </a:r>
            <a:r>
              <a:rPr dirty="0" smtClean="0" sz="1400" spc="-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the</a:t>
            </a:r>
            <a:r>
              <a:rPr dirty="0" smtClean="0" sz="1400" spc="-4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nearest</a:t>
            </a:r>
            <a:r>
              <a:rPr dirty="0" smtClean="0" sz="1400" spc="-35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st</a:t>
            </a:r>
            <a:r>
              <a:rPr dirty="0" smtClean="0" sz="1400" spc="-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ndard</a:t>
            </a:r>
            <a:r>
              <a:rPr dirty="0" smtClean="0" sz="1400" spc="-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5</a:t>
            </a:r>
            <a:r>
              <a:rPr dirty="0" smtClean="0" sz="1400" spc="-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percent</a:t>
            </a:r>
            <a:r>
              <a:rPr dirty="0" smtClean="0" sz="1400" spc="-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value</a:t>
            </a:r>
            <a:r>
              <a:rPr dirty="0" smtClean="0" sz="1400" spc="-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of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5</a:t>
            </a:r>
            <a:r>
              <a:rPr dirty="0" smtClean="0" sz="1400" spc="-5">
                <a:latin typeface="Cambria Math"/>
                <a:cs typeface="Cambria Math"/>
              </a:rPr>
              <a:t>.</a:t>
            </a:r>
            <a:r>
              <a:rPr dirty="0" smtClean="0" sz="1400" spc="-15">
                <a:latin typeface="Cambria Math"/>
                <a:cs typeface="Cambria Math"/>
              </a:rPr>
              <a:t>8</a:t>
            </a:r>
            <a:r>
              <a:rPr dirty="0" smtClean="0" sz="1400" spc="-10">
                <a:latin typeface="Cambria Math"/>
                <a:cs typeface="Cambria Math"/>
              </a:rPr>
              <a:t>6</a:t>
            </a:r>
            <a:r>
              <a:rPr dirty="0" smtClean="0" sz="1400" spc="-10">
                <a:latin typeface="Cambria Math"/>
                <a:cs typeface="Cambria Math"/>
              </a:rPr>
              <a:t> </a:t>
            </a:r>
            <a:r>
              <a:rPr dirty="0" smtClean="0" sz="1400" spc="-10">
                <a:latin typeface="Cambria Math"/>
                <a:cs typeface="Cambria Math"/>
              </a:rPr>
              <a:t>kΩ</a:t>
            </a:r>
            <a:r>
              <a:rPr dirty="0" smtClean="0" sz="1400" spc="10">
                <a:latin typeface="Cambria Math"/>
                <a:cs typeface="Cambria Math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will</a:t>
            </a:r>
            <a:r>
              <a:rPr dirty="0" smtClean="0" sz="1400" spc="-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-20">
                <a:latin typeface="Times New Roman"/>
                <a:cs typeface="Times New Roman"/>
              </a:rPr>
              <a:t>e</a:t>
            </a:r>
            <a:r>
              <a:rPr dirty="0" smtClean="0" sz="1400" spc="-5">
                <a:latin typeface="Times New Roman"/>
                <a:cs typeface="Times New Roman"/>
              </a:rPr>
              <a:t>t</a:t>
            </a:r>
            <a:r>
              <a:rPr dirty="0" smtClean="0" sz="1400" spc="-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very</a:t>
            </a:r>
            <a:r>
              <a:rPr dirty="0" smtClean="0" sz="1400" spc="-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close</a:t>
            </a:r>
            <a:r>
              <a:rPr dirty="0" smtClean="0" sz="1400" spc="-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to</a:t>
            </a:r>
            <a:r>
              <a:rPr dirty="0" smtClean="0" sz="1400" spc="-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the</a:t>
            </a:r>
            <a:r>
              <a:rPr dirty="0" smtClean="0" sz="1400" spc="-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id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5">
                <a:latin typeface="Times New Roman"/>
                <a:cs typeface="Times New Roman"/>
              </a:rPr>
              <a:t>al</a:t>
            </a:r>
            <a:r>
              <a:rPr dirty="0" smtClean="0" sz="1400" spc="-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Butte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worth</a:t>
            </a:r>
            <a:r>
              <a:rPr dirty="0" smtClean="0" sz="1400" spc="-10">
                <a:latin typeface="Times New Roman"/>
                <a:cs typeface="Times New Roman"/>
              </a:rPr>
              <a:t> response.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04800" y="307847"/>
            <a:ext cx="7163561" cy="0"/>
          </a:xfrm>
          <a:custGeom>
            <a:avLst/>
            <a:gdLst/>
            <a:ahLst/>
            <a:cxnLst/>
            <a:rect l="l" t="t" r="r" b="b"/>
            <a:pathLst>
              <a:path w="7163561" h="0">
                <a:moveTo>
                  <a:pt x="0" y="0"/>
                </a:moveTo>
                <a:lnTo>
                  <a:pt x="7163561" y="0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" name="object 9"/>
          <p:cNvSpPr/>
          <p:nvPr/>
        </p:nvSpPr>
        <p:spPr>
          <a:xfrm>
            <a:off x="307847" y="310895"/>
            <a:ext cx="0" cy="9437370"/>
          </a:xfrm>
          <a:custGeom>
            <a:avLst/>
            <a:gdLst/>
            <a:ahLst/>
            <a:cxnLst/>
            <a:rect l="l" t="t" r="r" b="b"/>
            <a:pathLst>
              <a:path w="0" h="9437370">
                <a:moveTo>
                  <a:pt x="0" y="0"/>
                </a:moveTo>
                <a:lnTo>
                  <a:pt x="0" y="9437370"/>
                </a:lnTo>
              </a:path>
            </a:pathLst>
          </a:custGeom>
          <a:ln w="73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" name="object 10"/>
          <p:cNvSpPr/>
          <p:nvPr/>
        </p:nvSpPr>
        <p:spPr>
          <a:xfrm>
            <a:off x="7465314" y="310895"/>
            <a:ext cx="0" cy="9437370"/>
          </a:xfrm>
          <a:custGeom>
            <a:avLst/>
            <a:gdLst/>
            <a:ahLst/>
            <a:cxnLst/>
            <a:rect l="l" t="t" r="r" b="b"/>
            <a:pathLst>
              <a:path w="0" h="9437370">
                <a:moveTo>
                  <a:pt x="0" y="0"/>
                </a:moveTo>
                <a:lnTo>
                  <a:pt x="0" y="9437370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" name="object 11"/>
          <p:cNvSpPr/>
          <p:nvPr/>
        </p:nvSpPr>
        <p:spPr>
          <a:xfrm>
            <a:off x="304800" y="9751314"/>
            <a:ext cx="7163561" cy="0"/>
          </a:xfrm>
          <a:custGeom>
            <a:avLst/>
            <a:gdLst/>
            <a:ahLst/>
            <a:cxnLst/>
            <a:rect l="l" t="t" r="r" b="b"/>
            <a:pathLst>
              <a:path w="7163561" h="0">
                <a:moveTo>
                  <a:pt x="0" y="0"/>
                </a:moveTo>
                <a:lnTo>
                  <a:pt x="7163561" y="0"/>
                </a:lnTo>
              </a:path>
            </a:pathLst>
          </a:custGeom>
          <a:ln w="73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" name="object 12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95885">
              <a:lnSpc>
                <a:spcPct val="100000"/>
              </a:lnSpc>
            </a:pPr>
            <a:fld id="{81D60167-4931-47E6-BA6A-407CBD079E47}" type="slidenum">
              <a:rPr dirty="0" smtClean="0" sz="1100" spc="-10">
                <a:latin typeface="Calibri"/>
                <a:cs typeface="Calibri"/>
              </a:rPr>
              <a:t>1</a:t>
            </a:fld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27304" y="6548628"/>
            <a:ext cx="6840474" cy="24475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581405" y="2473451"/>
            <a:ext cx="6704838" cy="17998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444500" y="421467"/>
            <a:ext cx="6885940" cy="207391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just" marL="239395" marR="12700" indent="-227329">
              <a:lnSpc>
                <a:spcPct val="110200"/>
              </a:lnSpc>
              <a:buFont typeface="Wingdings"/>
              <a:buChar char=""/>
              <a:tabLst>
                <a:tab pos="239395" algn="l"/>
              </a:tabLst>
            </a:pPr>
            <a:r>
              <a:rPr dirty="0" smtClean="0" sz="1400" spc="-10" b="1">
                <a:latin typeface="Times New Roman"/>
                <a:cs typeface="Times New Roman"/>
              </a:rPr>
              <a:t>Critical</a:t>
            </a:r>
            <a:r>
              <a:rPr dirty="0" smtClean="0" sz="1400" spc="80" b="1">
                <a:latin typeface="Times New Roman"/>
                <a:cs typeface="Times New Roman"/>
              </a:rPr>
              <a:t> </a:t>
            </a:r>
            <a:r>
              <a:rPr dirty="0" smtClean="0" sz="1400" spc="-10" b="1">
                <a:latin typeface="Times New Roman"/>
                <a:cs typeface="Times New Roman"/>
              </a:rPr>
              <a:t>Freque</a:t>
            </a:r>
            <a:r>
              <a:rPr dirty="0" smtClean="0" sz="1400" spc="-5" b="1">
                <a:latin typeface="Times New Roman"/>
                <a:cs typeface="Times New Roman"/>
              </a:rPr>
              <a:t>n</a:t>
            </a:r>
            <a:r>
              <a:rPr dirty="0" smtClean="0" sz="1400" spc="-10" b="1">
                <a:latin typeface="Times New Roman"/>
                <a:cs typeface="Times New Roman"/>
              </a:rPr>
              <a:t>cy</a:t>
            </a:r>
            <a:r>
              <a:rPr dirty="0" smtClean="0" sz="1400" spc="80" b="1">
                <a:latin typeface="Times New Roman"/>
                <a:cs typeface="Times New Roman"/>
              </a:rPr>
              <a:t> </a:t>
            </a:r>
            <a:r>
              <a:rPr dirty="0" smtClean="0" sz="1400" spc="-10" b="1">
                <a:latin typeface="Times New Roman"/>
                <a:cs typeface="Times New Roman"/>
              </a:rPr>
              <a:t>and</a:t>
            </a:r>
            <a:r>
              <a:rPr dirty="0" smtClean="0" sz="1400" spc="80" b="1">
                <a:latin typeface="Times New Roman"/>
                <a:cs typeface="Times New Roman"/>
              </a:rPr>
              <a:t> </a:t>
            </a:r>
            <a:r>
              <a:rPr dirty="0" smtClean="0" sz="1400" spc="-10" b="1">
                <a:latin typeface="Times New Roman"/>
                <a:cs typeface="Times New Roman"/>
              </a:rPr>
              <a:t>Rol</a:t>
            </a:r>
            <a:r>
              <a:rPr dirty="0" smtClean="0" sz="1400" spc="5" b="1">
                <a:latin typeface="Times New Roman"/>
                <a:cs typeface="Times New Roman"/>
              </a:rPr>
              <a:t>l</a:t>
            </a:r>
            <a:r>
              <a:rPr dirty="0" smtClean="0" sz="1400" spc="-10" b="1">
                <a:latin typeface="Times New Roman"/>
                <a:cs typeface="Times New Roman"/>
              </a:rPr>
              <a:t>-</a:t>
            </a:r>
            <a:r>
              <a:rPr dirty="0" smtClean="0" sz="1400" spc="-10" b="1">
                <a:latin typeface="Times New Roman"/>
                <a:cs typeface="Times New Roman"/>
              </a:rPr>
              <a:t>Off</a:t>
            </a:r>
            <a:r>
              <a:rPr dirty="0" smtClean="0" sz="1400" spc="80" b="1">
                <a:latin typeface="Times New Roman"/>
                <a:cs typeface="Times New Roman"/>
              </a:rPr>
              <a:t> </a:t>
            </a:r>
            <a:r>
              <a:rPr dirty="0" smtClean="0" sz="1400" spc="-10" b="1">
                <a:latin typeface="Times New Roman"/>
                <a:cs typeface="Times New Roman"/>
              </a:rPr>
              <a:t>Rate:</a:t>
            </a:r>
            <a:r>
              <a:rPr dirty="0" smtClean="0" sz="1400" spc="85" b="1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The</a:t>
            </a:r>
            <a:r>
              <a:rPr dirty="0" smtClean="0" sz="1400" spc="75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criti</a:t>
            </a:r>
            <a:r>
              <a:rPr dirty="0" smtClean="0" sz="1400" spc="-5">
                <a:latin typeface="Times New Roman"/>
                <a:cs typeface="Times New Roman"/>
              </a:rPr>
              <a:t>c</a:t>
            </a:r>
            <a:r>
              <a:rPr dirty="0" smtClean="0" sz="1400" spc="-5">
                <a:latin typeface="Times New Roman"/>
                <a:cs typeface="Times New Roman"/>
              </a:rPr>
              <a:t>al</a:t>
            </a:r>
            <a:r>
              <a:rPr dirty="0" smtClean="0" sz="1400" spc="7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frequency</a:t>
            </a:r>
            <a:r>
              <a:rPr dirty="0" smtClean="0" sz="1400" spc="80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is</a:t>
            </a:r>
            <a:r>
              <a:rPr dirty="0" smtClean="0" sz="1400" spc="8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deter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-5">
                <a:latin typeface="Times New Roman"/>
                <a:cs typeface="Times New Roman"/>
              </a:rPr>
              <a:t>i</a:t>
            </a:r>
            <a:r>
              <a:rPr dirty="0" smtClean="0" sz="1400" spc="-5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ed</a:t>
            </a:r>
            <a:r>
              <a:rPr dirty="0" smtClean="0" sz="1400" spc="8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by</a:t>
            </a:r>
            <a:r>
              <a:rPr dirty="0" smtClean="0" sz="1400" spc="7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the</a:t>
            </a:r>
            <a:r>
              <a:rPr dirty="0" smtClean="0" sz="1400" spc="7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values</a:t>
            </a:r>
            <a:r>
              <a:rPr dirty="0" smtClean="0" sz="1400" spc="-5">
                <a:latin typeface="Times New Roman"/>
                <a:cs typeface="Times New Roman"/>
              </a:rPr>
              <a:t> of</a:t>
            </a:r>
            <a:r>
              <a:rPr dirty="0" smtClean="0" sz="1400" spc="7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the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resistors</a:t>
            </a:r>
            <a:r>
              <a:rPr dirty="0" smtClean="0" sz="1400" spc="7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and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c</a:t>
            </a:r>
            <a:r>
              <a:rPr dirty="0" smtClean="0" sz="1400" spc="-2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pacitors</a:t>
            </a:r>
            <a:r>
              <a:rPr dirty="0" smtClean="0" sz="1400" spc="7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in</a:t>
            </a:r>
            <a:r>
              <a:rPr dirty="0" smtClean="0" sz="1400" spc="7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the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fre</a:t>
            </a:r>
            <a:r>
              <a:rPr dirty="0" smtClean="0" sz="1400" spc="-20">
                <a:latin typeface="Times New Roman"/>
                <a:cs typeface="Times New Roman"/>
              </a:rPr>
              <a:t>q</a:t>
            </a:r>
            <a:r>
              <a:rPr dirty="0" smtClean="0" sz="1400" spc="-10">
                <a:latin typeface="Times New Roman"/>
                <a:cs typeface="Times New Roman"/>
              </a:rPr>
              <a:t>uenc</a:t>
            </a:r>
            <a:r>
              <a:rPr dirty="0" smtClean="0" sz="1400" spc="10">
                <a:latin typeface="Times New Roman"/>
                <a:cs typeface="Times New Roman"/>
              </a:rPr>
              <a:t>y</a:t>
            </a:r>
            <a:r>
              <a:rPr dirty="0" smtClean="0" sz="1400" spc="-5">
                <a:latin typeface="Times New Roman"/>
                <a:cs typeface="Times New Roman"/>
              </a:rPr>
              <a:t>-selecti</a:t>
            </a:r>
            <a:r>
              <a:rPr dirty="0" smtClean="0" sz="1400" spc="-5">
                <a:latin typeface="Times New Roman"/>
                <a:cs typeface="Times New Roman"/>
              </a:rPr>
              <a:t>v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-15" i="1">
                <a:latin typeface="Times New Roman"/>
                <a:cs typeface="Times New Roman"/>
              </a:rPr>
              <a:t>R</a:t>
            </a:r>
            <a:r>
              <a:rPr dirty="0" smtClean="0" sz="1400" spc="-10" i="1">
                <a:latin typeface="Times New Roman"/>
                <a:cs typeface="Times New Roman"/>
              </a:rPr>
              <a:t>C</a:t>
            </a:r>
            <a:r>
              <a:rPr dirty="0" smtClean="0" sz="1400" spc="75" i="1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circuit.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For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si</a:t>
            </a:r>
            <a:r>
              <a:rPr dirty="0" smtClean="0" sz="1400" spc="-5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gl</a:t>
            </a:r>
            <a:r>
              <a:rPr dirty="0" smtClean="0" sz="1400" spc="-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-pole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(firs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5">
                <a:latin typeface="Times New Roman"/>
                <a:cs typeface="Times New Roman"/>
              </a:rPr>
              <a:t>-</a:t>
            </a:r>
            <a:r>
              <a:rPr dirty="0" smtClean="0" sz="1400" spc="-10">
                <a:latin typeface="Times New Roman"/>
                <a:cs typeface="Times New Roman"/>
              </a:rPr>
              <a:t> order)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filter,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the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criti</a:t>
            </a:r>
            <a:r>
              <a:rPr dirty="0" smtClean="0" sz="1400" spc="-5">
                <a:latin typeface="Times New Roman"/>
                <a:cs typeface="Times New Roman"/>
              </a:rPr>
              <a:t>c</a:t>
            </a:r>
            <a:r>
              <a:rPr dirty="0" smtClean="0" sz="1400" spc="-5">
                <a:latin typeface="Times New Roman"/>
                <a:cs typeface="Times New Roman"/>
              </a:rPr>
              <a:t>al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frequency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is</a:t>
            </a:r>
            <a:endParaRPr sz="1400">
              <a:latin typeface="Times New Roman"/>
              <a:cs typeface="Times New Roman"/>
            </a:endParaRPr>
          </a:p>
          <a:p>
            <a:pPr algn="ctr" marR="1270">
              <a:lnSpc>
                <a:spcPct val="100000"/>
              </a:lnSpc>
              <a:spcBef>
                <a:spcPts val="210"/>
              </a:spcBef>
            </a:pPr>
            <a:r>
              <a:rPr dirty="0" smtClean="0" sz="1400" spc="-295">
                <a:latin typeface="Cambria Math"/>
                <a:cs typeface="Cambria Math"/>
              </a:rPr>
              <a:t>�</a:t>
            </a:r>
            <a:r>
              <a:rPr dirty="0" smtClean="0" baseline="-16666" sz="1500" spc="0">
                <a:latin typeface="Cambria Math"/>
                <a:cs typeface="Cambria Math"/>
              </a:rPr>
              <a:t>𝑐</a:t>
            </a:r>
            <a:r>
              <a:rPr dirty="0" smtClean="0" sz="1400" spc="-15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1</a:t>
            </a:r>
            <a:r>
              <a:rPr dirty="0" smtClean="0" baseline="1984" sz="2100" spc="-22">
                <a:latin typeface="Cambria Math"/>
                <a:cs typeface="Cambria Math"/>
              </a:rPr>
              <a:t>⁄</a:t>
            </a:r>
            <a:r>
              <a:rPr dirty="0" smtClean="0" sz="1400" spc="-10">
                <a:latin typeface="Cambria Math"/>
                <a:cs typeface="Cambria Math"/>
              </a:rPr>
              <a:t>(</a:t>
            </a:r>
            <a:r>
              <a:rPr dirty="0" smtClean="0" sz="1400" spc="-15">
                <a:latin typeface="Cambria Math"/>
                <a:cs typeface="Cambria Math"/>
              </a:rPr>
              <a:t>2</a:t>
            </a:r>
            <a:r>
              <a:rPr dirty="0" smtClean="0" sz="1400" spc="-15">
                <a:latin typeface="Cambria Math"/>
                <a:cs typeface="Cambria Math"/>
              </a:rPr>
              <a:t>𝜋�</a:t>
            </a:r>
            <a:r>
              <a:rPr dirty="0" smtClean="0" sz="1400" spc="50">
                <a:latin typeface="Cambria Math"/>
                <a:cs typeface="Cambria Math"/>
              </a:rPr>
              <a:t>�</a:t>
            </a:r>
            <a:r>
              <a:rPr dirty="0" smtClean="0" sz="1400" spc="-10">
                <a:latin typeface="Cambria Math"/>
                <a:cs typeface="Cambria Math"/>
              </a:rPr>
              <a:t>)</a:t>
            </a:r>
            <a:endParaRPr sz="1400">
              <a:latin typeface="Cambria Math"/>
              <a:cs typeface="Cambria Math"/>
            </a:endParaRPr>
          </a:p>
          <a:p>
            <a:pPr>
              <a:lnSpc>
                <a:spcPts val="950"/>
              </a:lnSpc>
              <a:spcBef>
                <a:spcPts val="22"/>
              </a:spcBef>
            </a:pPr>
            <a:endParaRPr sz="950"/>
          </a:p>
          <a:p>
            <a:pPr algn="ctr" marL="239395" marR="1270" indent="-227329">
              <a:lnSpc>
                <a:spcPct val="100000"/>
              </a:lnSpc>
              <a:buFont typeface="Wingdings"/>
              <a:buChar char=""/>
              <a:tabLst>
                <a:tab pos="239395" algn="l"/>
              </a:tabLst>
            </a:pPr>
            <a:r>
              <a:rPr dirty="0" smtClean="0" sz="1400" spc="-10">
                <a:latin typeface="Times New Roman"/>
                <a:cs typeface="Times New Roman"/>
              </a:rPr>
              <a:t>Bec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use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of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its</a:t>
            </a:r>
            <a:r>
              <a:rPr dirty="0" smtClean="0" sz="1400" spc="-45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-10">
                <a:latin typeface="Times New Roman"/>
                <a:cs typeface="Times New Roman"/>
              </a:rPr>
              <a:t>ax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5">
                <a:latin typeface="Times New Roman"/>
                <a:cs typeface="Times New Roman"/>
              </a:rPr>
              <a:t>m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5">
                <a:latin typeface="Times New Roman"/>
                <a:cs typeface="Times New Roman"/>
              </a:rPr>
              <a:t>lly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flat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response,</a:t>
            </a:r>
            <a:r>
              <a:rPr dirty="0" smtClean="0" sz="1400" spc="-5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the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Butterworth</a:t>
            </a:r>
            <a:r>
              <a:rPr dirty="0" smtClean="0" sz="1400" spc="-4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chara</a:t>
            </a:r>
            <a:r>
              <a:rPr dirty="0" smtClean="0" sz="1400" spc="-20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5">
                <a:latin typeface="Times New Roman"/>
                <a:cs typeface="Times New Roman"/>
              </a:rPr>
              <a:t>eristic</a:t>
            </a:r>
            <a:r>
              <a:rPr dirty="0" smtClean="0" sz="1400" spc="-55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is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the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-10">
                <a:latin typeface="Times New Roman"/>
                <a:cs typeface="Times New Roman"/>
              </a:rPr>
              <a:t>ost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widely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used.</a:t>
            </a:r>
            <a:endParaRPr sz="1400">
              <a:latin typeface="Times New Roman"/>
              <a:cs typeface="Times New Roman"/>
            </a:endParaRPr>
          </a:p>
          <a:p>
            <a:pPr algn="just" marL="239395" marR="13335" indent="-227329">
              <a:lnSpc>
                <a:spcPts val="1850"/>
              </a:lnSpc>
              <a:spcBef>
                <a:spcPts val="90"/>
              </a:spcBef>
              <a:buFont typeface="Wingdings"/>
              <a:buChar char=""/>
              <a:tabLst>
                <a:tab pos="239395" algn="l"/>
              </a:tabLst>
            </a:pP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ble</a:t>
            </a:r>
            <a:r>
              <a:rPr dirty="0" smtClean="0" sz="1400" spc="-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1</a:t>
            </a:r>
            <a:r>
              <a:rPr dirty="0" smtClean="0" sz="1400" spc="-5">
                <a:latin typeface="Times New Roman"/>
                <a:cs typeface="Times New Roman"/>
              </a:rPr>
              <a:t>5</a:t>
            </a:r>
            <a:r>
              <a:rPr dirty="0" smtClean="0" sz="1400" spc="-10">
                <a:latin typeface="Times New Roman"/>
                <a:cs typeface="Times New Roman"/>
              </a:rPr>
              <a:t>-1</a:t>
            </a:r>
            <a:r>
              <a:rPr dirty="0" smtClean="0" sz="1400" spc="-30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lists</a:t>
            </a:r>
            <a:r>
              <a:rPr dirty="0" smtClean="0" sz="1400" spc="-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the</a:t>
            </a:r>
            <a:r>
              <a:rPr dirty="0" smtClean="0" sz="1400" spc="-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rol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-off</a:t>
            </a:r>
            <a:r>
              <a:rPr dirty="0" smtClean="0" sz="1400" spc="-30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rates,</a:t>
            </a:r>
            <a:r>
              <a:rPr dirty="0" smtClean="0" sz="1400" spc="-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da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-10">
                <a:latin typeface="Times New Roman"/>
                <a:cs typeface="Times New Roman"/>
              </a:rPr>
              <a:t>ping</a:t>
            </a:r>
            <a:r>
              <a:rPr dirty="0" smtClean="0" sz="1400" spc="-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factors,</a:t>
            </a:r>
            <a:r>
              <a:rPr dirty="0" smtClean="0" sz="1400" spc="-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and</a:t>
            </a:r>
            <a:r>
              <a:rPr dirty="0" smtClean="0" sz="1400" spc="-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feedback</a:t>
            </a:r>
            <a:r>
              <a:rPr dirty="0" smtClean="0" sz="1400" spc="-30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resistor</a:t>
            </a:r>
            <a:r>
              <a:rPr dirty="0" smtClean="0" sz="1400" spc="-30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r</a:t>
            </a:r>
            <a:r>
              <a:rPr dirty="0" smtClean="0" sz="1400" spc="-20">
                <a:latin typeface="Times New Roman"/>
                <a:cs typeface="Times New Roman"/>
              </a:rPr>
              <a:t>a</a:t>
            </a:r>
            <a:r>
              <a:rPr dirty="0" smtClean="0" sz="1400" spc="-5">
                <a:latin typeface="Times New Roman"/>
                <a:cs typeface="Times New Roman"/>
              </a:rPr>
              <a:t>tios</a:t>
            </a:r>
            <a:r>
              <a:rPr dirty="0" smtClean="0" sz="1400" spc="-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for</a:t>
            </a:r>
            <a:r>
              <a:rPr dirty="0" smtClean="0" sz="1400" spc="-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up</a:t>
            </a:r>
            <a:r>
              <a:rPr dirty="0" smtClean="0" sz="1400" spc="-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to</a:t>
            </a:r>
            <a:r>
              <a:rPr dirty="0" smtClean="0" sz="1400" spc="-30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si</a:t>
            </a:r>
            <a:r>
              <a:rPr dirty="0" smtClean="0" sz="1400" spc="-5">
                <a:latin typeface="Times New Roman"/>
                <a:cs typeface="Times New Roman"/>
              </a:rPr>
              <a:t>x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15">
                <a:latin typeface="Times New Roman"/>
                <a:cs typeface="Times New Roman"/>
              </a:rPr>
              <a:t>h</a:t>
            </a:r>
            <a:r>
              <a:rPr dirty="0" smtClean="0" sz="1400" spc="-5">
                <a:latin typeface="Times New Roman"/>
                <a:cs typeface="Times New Roman"/>
              </a:rPr>
              <a:t>-</a:t>
            </a:r>
            <a:r>
              <a:rPr dirty="0" smtClean="0" sz="1400" spc="-10">
                <a:latin typeface="Times New Roman"/>
                <a:cs typeface="Times New Roman"/>
              </a:rPr>
              <a:t> order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Butterworth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filters.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900"/>
              </a:lnSpc>
              <a:spcBef>
                <a:spcPts val="1"/>
              </a:spcBef>
            </a:pPr>
            <a:endParaRPr sz="900"/>
          </a:p>
          <a:p>
            <a:pPr algn="ctr" marR="2540">
              <a:lnSpc>
                <a:spcPct val="100000"/>
              </a:lnSpc>
            </a:pPr>
            <a:r>
              <a:rPr dirty="0" smtClean="0" sz="1200">
                <a:latin typeface="Times New Roman"/>
                <a:cs typeface="Times New Roman"/>
              </a:rPr>
              <a:t>T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BLE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15</a:t>
            </a:r>
            <a:r>
              <a:rPr dirty="0" smtClean="0" sz="1200" spc="5">
                <a:latin typeface="Times New Roman"/>
                <a:cs typeface="Times New Roman"/>
              </a:rPr>
              <a:t>-</a:t>
            </a:r>
            <a:r>
              <a:rPr dirty="0" smtClean="0" sz="1200" spc="0">
                <a:latin typeface="Times New Roman"/>
                <a:cs typeface="Times New Roman"/>
              </a:rPr>
              <a:t>1: Values for the Bu</a:t>
            </a:r>
            <a:r>
              <a:rPr dirty="0" smtClean="0" sz="1200" spc="-5">
                <a:latin typeface="Times New Roman"/>
                <a:cs typeface="Times New Roman"/>
              </a:rPr>
              <a:t>t</a:t>
            </a:r>
            <a:r>
              <a:rPr dirty="0" smtClean="0" sz="1200" spc="0">
                <a:latin typeface="Times New Roman"/>
                <a:cs typeface="Times New Roman"/>
              </a:rPr>
              <a:t>terworth resp</a:t>
            </a:r>
            <a:r>
              <a:rPr dirty="0" smtClean="0" sz="1200" spc="-5">
                <a:latin typeface="Times New Roman"/>
                <a:cs typeface="Times New Roman"/>
              </a:rPr>
              <a:t>o</a:t>
            </a:r>
            <a:r>
              <a:rPr dirty="0" smtClean="0" sz="1200" spc="0">
                <a:latin typeface="Times New Roman"/>
                <a:cs typeface="Times New Roman"/>
              </a:rPr>
              <a:t>nse.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44500" y="4286250"/>
            <a:ext cx="6884034" cy="200977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 spc="-10" b="1">
                <a:solidFill>
                  <a:srgbClr val="006FC0"/>
                </a:solidFill>
                <a:latin typeface="Times New Roman"/>
                <a:cs typeface="Times New Roman"/>
              </a:rPr>
              <a:t>15.3</a:t>
            </a:r>
            <a:r>
              <a:rPr dirty="0" smtClean="0" sz="1400" spc="-5" b="1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dirty="0" smtClean="0" sz="1400" spc="-10" b="1">
                <a:solidFill>
                  <a:srgbClr val="006FC0"/>
                </a:solidFill>
                <a:latin typeface="Times New Roman"/>
                <a:cs typeface="Times New Roman"/>
              </a:rPr>
              <a:t>Active</a:t>
            </a:r>
            <a:r>
              <a:rPr dirty="0" smtClean="0" sz="1400" spc="-10" b="1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dirty="0" smtClean="0" sz="1400" spc="-10" b="1">
                <a:solidFill>
                  <a:srgbClr val="006FC0"/>
                </a:solidFill>
                <a:latin typeface="Times New Roman"/>
                <a:cs typeface="Times New Roman"/>
              </a:rPr>
              <a:t>L</a:t>
            </a:r>
            <a:r>
              <a:rPr dirty="0" smtClean="0" sz="1400" spc="-5" b="1">
                <a:solidFill>
                  <a:srgbClr val="006FC0"/>
                </a:solidFill>
                <a:latin typeface="Times New Roman"/>
                <a:cs typeface="Times New Roman"/>
              </a:rPr>
              <a:t>o</a:t>
            </a:r>
            <a:r>
              <a:rPr dirty="0" smtClean="0" sz="1400" spc="-20" b="1">
                <a:solidFill>
                  <a:srgbClr val="006FC0"/>
                </a:solidFill>
                <a:latin typeface="Times New Roman"/>
                <a:cs typeface="Times New Roman"/>
              </a:rPr>
              <a:t>w</a:t>
            </a:r>
            <a:r>
              <a:rPr dirty="0" smtClean="0" sz="1400" spc="0" b="1">
                <a:solidFill>
                  <a:srgbClr val="006FC0"/>
                </a:solidFill>
                <a:latin typeface="Times New Roman"/>
                <a:cs typeface="Times New Roman"/>
              </a:rPr>
              <a:t>-</a:t>
            </a:r>
            <a:r>
              <a:rPr dirty="0" smtClean="0" sz="1400" spc="-10" b="1">
                <a:solidFill>
                  <a:srgbClr val="006FC0"/>
                </a:solidFill>
                <a:latin typeface="Times New Roman"/>
                <a:cs typeface="Times New Roman"/>
              </a:rPr>
              <a:t>P</a:t>
            </a:r>
            <a:r>
              <a:rPr dirty="0" smtClean="0" sz="1400" spc="-5" b="1">
                <a:solidFill>
                  <a:srgbClr val="006FC0"/>
                </a:solidFill>
                <a:latin typeface="Times New Roman"/>
                <a:cs typeface="Times New Roman"/>
              </a:rPr>
              <a:t>a</a:t>
            </a:r>
            <a:r>
              <a:rPr dirty="0" smtClean="0" sz="1400" spc="-10" b="1">
                <a:solidFill>
                  <a:srgbClr val="006FC0"/>
                </a:solidFill>
                <a:latin typeface="Times New Roman"/>
                <a:cs typeface="Times New Roman"/>
              </a:rPr>
              <a:t>ss</a:t>
            </a:r>
            <a:r>
              <a:rPr dirty="0" smtClean="0" sz="1400" spc="-10" b="1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dirty="0" smtClean="0" sz="1400" spc="-10" b="1">
                <a:solidFill>
                  <a:srgbClr val="006FC0"/>
                </a:solidFill>
                <a:latin typeface="Times New Roman"/>
                <a:cs typeface="Times New Roman"/>
              </a:rPr>
              <a:t>Filters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750"/>
              </a:lnSpc>
              <a:spcBef>
                <a:spcPts val="5"/>
              </a:spcBef>
            </a:pPr>
            <a:endParaRPr sz="750"/>
          </a:p>
          <a:p>
            <a:pPr marL="239395" marR="13335" indent="-227329">
              <a:lnSpc>
                <a:spcPct val="111800"/>
              </a:lnSpc>
              <a:buFont typeface="Wingdings"/>
              <a:buChar char=""/>
              <a:tabLst>
                <a:tab pos="239395" algn="l"/>
              </a:tabLst>
            </a:pPr>
            <a:r>
              <a:rPr dirty="0" smtClean="0" sz="1400" spc="-5">
                <a:latin typeface="Times New Roman"/>
                <a:cs typeface="Times New Roman"/>
              </a:rPr>
              <a:t>Filters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that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use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-a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-10">
                <a:latin typeface="Times New Roman"/>
                <a:cs typeface="Times New Roman"/>
              </a:rPr>
              <a:t>ps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as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the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-2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tive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element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prov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de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10" i="1">
                <a:latin typeface="Times New Roman"/>
                <a:cs typeface="Times New Roman"/>
              </a:rPr>
              <a:t>sev</a:t>
            </a:r>
            <a:r>
              <a:rPr dirty="0" smtClean="0" sz="1400" spc="-20" i="1">
                <a:latin typeface="Times New Roman"/>
                <a:cs typeface="Times New Roman"/>
              </a:rPr>
              <a:t>e</a:t>
            </a:r>
            <a:r>
              <a:rPr dirty="0" smtClean="0" sz="1400" spc="-10" i="1">
                <a:latin typeface="Times New Roman"/>
                <a:cs typeface="Times New Roman"/>
              </a:rPr>
              <a:t>ral</a:t>
            </a:r>
            <a:r>
              <a:rPr dirty="0" smtClean="0" sz="1400" spc="5" i="1">
                <a:latin typeface="Times New Roman"/>
                <a:cs typeface="Times New Roman"/>
              </a:rPr>
              <a:t> </a:t>
            </a:r>
            <a:r>
              <a:rPr dirty="0" smtClean="0" sz="1400" spc="-10" i="1">
                <a:latin typeface="Times New Roman"/>
                <a:cs typeface="Times New Roman"/>
              </a:rPr>
              <a:t>advantages</a:t>
            </a:r>
            <a:r>
              <a:rPr dirty="0" smtClean="0" sz="1400" spc="10" i="1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over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passive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filters</a:t>
            </a:r>
            <a:r>
              <a:rPr dirty="0" smtClean="0" sz="1400" spc="-5">
                <a:latin typeface="Times New Roman"/>
                <a:cs typeface="Times New Roman"/>
              </a:rPr>
              <a:t> (</a:t>
            </a:r>
            <a:r>
              <a:rPr dirty="0" smtClean="0" sz="1400" spc="30">
                <a:latin typeface="Cambria Math"/>
                <a:cs typeface="Cambria Math"/>
              </a:rPr>
              <a:t>�</a:t>
            </a:r>
            <a:r>
              <a:rPr dirty="0" smtClean="0" sz="1400" spc="-5">
                <a:latin typeface="Times New Roman"/>
                <a:cs typeface="Times New Roman"/>
              </a:rPr>
              <a:t>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𝐿</a:t>
            </a:r>
            <a:r>
              <a:rPr dirty="0" smtClean="0" sz="1400" spc="-5">
                <a:latin typeface="Times New Roman"/>
                <a:cs typeface="Times New Roman"/>
              </a:rPr>
              <a:t>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and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�</a:t>
            </a:r>
            <a:r>
              <a:rPr dirty="0" smtClean="0" sz="1400" spc="95">
                <a:latin typeface="Cambria Math"/>
                <a:cs typeface="Cambria Math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elements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on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-5">
                <a:latin typeface="Times New Roman"/>
                <a:cs typeface="Times New Roman"/>
              </a:rPr>
              <a:t>y).</a:t>
            </a:r>
            <a:endParaRPr sz="1400">
              <a:latin typeface="Times New Roman"/>
              <a:cs typeface="Times New Roman"/>
            </a:endParaRPr>
          </a:p>
          <a:p>
            <a:pPr marL="239395" indent="-227329">
              <a:lnSpc>
                <a:spcPct val="100000"/>
              </a:lnSpc>
              <a:spcBef>
                <a:spcPts val="180"/>
              </a:spcBef>
              <a:buFont typeface="Wingdings"/>
              <a:buChar char=""/>
              <a:tabLst>
                <a:tab pos="239395" algn="l"/>
              </a:tabLst>
            </a:pPr>
            <a:r>
              <a:rPr dirty="0" smtClean="0" sz="1400" spc="-10">
                <a:latin typeface="Times New Roman"/>
                <a:cs typeface="Times New Roman"/>
              </a:rPr>
              <a:t>The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op-amp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0" i="1">
                <a:latin typeface="Times New Roman"/>
                <a:cs typeface="Times New Roman"/>
              </a:rPr>
              <a:t>provides</a:t>
            </a:r>
            <a:r>
              <a:rPr dirty="0" smtClean="0" sz="1400" spc="-10" i="1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gain,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so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the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si</a:t>
            </a:r>
            <a:r>
              <a:rPr dirty="0" smtClean="0" sz="1400" spc="-5">
                <a:latin typeface="Times New Roman"/>
                <a:cs typeface="Times New Roman"/>
              </a:rPr>
              <a:t>g</a:t>
            </a:r>
            <a:r>
              <a:rPr dirty="0" smtClean="0" sz="1400" spc="-10">
                <a:latin typeface="Times New Roman"/>
                <a:cs typeface="Times New Roman"/>
              </a:rPr>
              <a:t>nal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is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not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ttenuated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as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it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passes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through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he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filte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5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  <a:p>
            <a:pPr marL="239395" marR="13335" indent="-227329">
              <a:lnSpc>
                <a:spcPct val="110700"/>
              </a:lnSpc>
              <a:spcBef>
                <a:spcPts val="20"/>
              </a:spcBef>
              <a:buFont typeface="Wingdings"/>
              <a:buChar char=""/>
              <a:tabLst>
                <a:tab pos="239395" algn="l"/>
              </a:tabLst>
            </a:pPr>
            <a:r>
              <a:rPr dirty="0" smtClean="0" sz="1400" spc="-10" b="1">
                <a:latin typeface="Times New Roman"/>
                <a:cs typeface="Times New Roman"/>
              </a:rPr>
              <a:t>A</a:t>
            </a:r>
            <a:r>
              <a:rPr dirty="0" smtClean="0" sz="1400" spc="-10" b="1">
                <a:latin typeface="Times New Roman"/>
                <a:cs typeface="Times New Roman"/>
              </a:rPr>
              <a:t> </a:t>
            </a:r>
            <a:r>
              <a:rPr dirty="0" smtClean="0" sz="1400" spc="60" b="1">
                <a:latin typeface="Times New Roman"/>
                <a:cs typeface="Times New Roman"/>
              </a:rPr>
              <a:t> </a:t>
            </a:r>
            <a:r>
              <a:rPr dirty="0" smtClean="0" sz="1400" spc="-10" b="1">
                <a:latin typeface="Times New Roman"/>
                <a:cs typeface="Times New Roman"/>
              </a:rPr>
              <a:t>Si</a:t>
            </a:r>
            <a:r>
              <a:rPr dirty="0" smtClean="0" sz="1400" spc="-5" b="1">
                <a:latin typeface="Times New Roman"/>
                <a:cs typeface="Times New Roman"/>
              </a:rPr>
              <a:t>n</a:t>
            </a:r>
            <a:r>
              <a:rPr dirty="0" smtClean="0" sz="1400" spc="-10" b="1">
                <a:latin typeface="Times New Roman"/>
                <a:cs typeface="Times New Roman"/>
              </a:rPr>
              <a:t>gle-Pole</a:t>
            </a:r>
            <a:r>
              <a:rPr dirty="0" smtClean="0" sz="1400" spc="-10" b="1">
                <a:latin typeface="Times New Roman"/>
                <a:cs typeface="Times New Roman"/>
              </a:rPr>
              <a:t> </a:t>
            </a:r>
            <a:r>
              <a:rPr dirty="0" smtClean="0" sz="1400" spc="65" b="1">
                <a:latin typeface="Times New Roman"/>
                <a:cs typeface="Times New Roman"/>
              </a:rPr>
              <a:t> </a:t>
            </a:r>
            <a:r>
              <a:rPr dirty="0" smtClean="0" sz="1400" spc="-10" b="1">
                <a:latin typeface="Times New Roman"/>
                <a:cs typeface="Times New Roman"/>
              </a:rPr>
              <a:t>L</a:t>
            </a:r>
            <a:r>
              <a:rPr dirty="0" smtClean="0" sz="1400" spc="-5" b="1">
                <a:latin typeface="Times New Roman"/>
                <a:cs typeface="Times New Roman"/>
              </a:rPr>
              <a:t>o</a:t>
            </a:r>
            <a:r>
              <a:rPr dirty="0" smtClean="0" sz="1400" spc="-10" b="1">
                <a:latin typeface="Times New Roman"/>
                <a:cs typeface="Times New Roman"/>
              </a:rPr>
              <a:t>w-</a:t>
            </a:r>
            <a:r>
              <a:rPr dirty="0" smtClean="0" sz="1400" spc="-15" b="1">
                <a:latin typeface="Times New Roman"/>
                <a:cs typeface="Times New Roman"/>
              </a:rPr>
              <a:t>P</a:t>
            </a:r>
            <a:r>
              <a:rPr dirty="0" smtClean="0" sz="1400" spc="-10" b="1">
                <a:latin typeface="Times New Roman"/>
                <a:cs typeface="Times New Roman"/>
              </a:rPr>
              <a:t>ass</a:t>
            </a:r>
            <a:r>
              <a:rPr dirty="0" smtClean="0" sz="1400" spc="-10" b="1">
                <a:latin typeface="Times New Roman"/>
                <a:cs typeface="Times New Roman"/>
              </a:rPr>
              <a:t> </a:t>
            </a:r>
            <a:r>
              <a:rPr dirty="0" smtClean="0" sz="1400" spc="60" b="1">
                <a:latin typeface="Times New Roman"/>
                <a:cs typeface="Times New Roman"/>
              </a:rPr>
              <a:t> </a:t>
            </a:r>
            <a:r>
              <a:rPr dirty="0" smtClean="0" sz="1400" spc="-5" b="1">
                <a:latin typeface="Times New Roman"/>
                <a:cs typeface="Times New Roman"/>
              </a:rPr>
              <a:t>filt</a:t>
            </a:r>
            <a:r>
              <a:rPr dirty="0" smtClean="0" sz="1400" spc="-20" b="1">
                <a:latin typeface="Times New Roman"/>
                <a:cs typeface="Times New Roman"/>
              </a:rPr>
              <a:t>e</a:t>
            </a:r>
            <a:r>
              <a:rPr dirty="0" smtClean="0" sz="1400" spc="-10" b="1">
                <a:latin typeface="Times New Roman"/>
                <a:cs typeface="Times New Roman"/>
              </a:rPr>
              <a:t>rs</a:t>
            </a:r>
            <a:r>
              <a:rPr dirty="0" smtClean="0" sz="1400" spc="-10" b="1">
                <a:latin typeface="Times New Roman"/>
                <a:cs typeface="Times New Roman"/>
              </a:rPr>
              <a:t> </a:t>
            </a:r>
            <a:r>
              <a:rPr dirty="0" smtClean="0" sz="1400" spc="60" b="1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h</a:t>
            </a:r>
            <a:r>
              <a:rPr dirty="0" smtClean="0" sz="1400" spc="-10">
                <a:latin typeface="Times New Roman"/>
                <a:cs typeface="Times New Roman"/>
              </a:rPr>
              <a:t>ave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6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rol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-off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of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6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−2</a:t>
            </a:r>
            <a:r>
              <a:rPr dirty="0" smtClean="0" sz="1400" spc="-10">
                <a:latin typeface="Cambria Math"/>
                <a:cs typeface="Cambria Math"/>
              </a:rPr>
              <a:t>0</a:t>
            </a:r>
            <a:r>
              <a:rPr dirty="0" smtClean="0" sz="1400" spc="-10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d</a:t>
            </a:r>
            <a:r>
              <a:rPr dirty="0" smtClean="0" sz="1400" spc="-10">
                <a:latin typeface="Cambria Math"/>
                <a:cs typeface="Cambria Math"/>
              </a:rPr>
              <a:t>B</a:t>
            </a:r>
            <a:r>
              <a:rPr dirty="0" smtClean="0" sz="1400" spc="-15">
                <a:latin typeface="Cambria Math"/>
                <a:cs typeface="Cambria Math"/>
              </a:rPr>
              <a:t>/</a:t>
            </a:r>
            <a:r>
              <a:rPr dirty="0" smtClean="0" sz="1400" spc="-10">
                <a:latin typeface="Cambria Math"/>
                <a:cs typeface="Cambria Math"/>
              </a:rPr>
              <a:t>decade</a:t>
            </a:r>
            <a:r>
              <a:rPr dirty="0" smtClean="0" sz="1400" spc="-10">
                <a:latin typeface="Cambria Math"/>
                <a:cs typeface="Cambria Math"/>
              </a:rPr>
              <a:t>  </a:t>
            </a:r>
            <a:r>
              <a:rPr dirty="0" smtClean="0" sz="1400" spc="-155">
                <a:latin typeface="Cambria Math"/>
                <a:cs typeface="Cambria Math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above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the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critical</a:t>
            </a:r>
            <a:r>
              <a:rPr dirty="0" smtClean="0" sz="1400" spc="-10">
                <a:latin typeface="Times New Roman"/>
                <a:cs typeface="Times New Roman"/>
              </a:rPr>
              <a:t> frequency,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as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indicated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by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the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response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urve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in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Figure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1</a:t>
            </a:r>
            <a:r>
              <a:rPr dirty="0" smtClean="0" sz="1400" spc="0">
                <a:latin typeface="Times New Roman"/>
                <a:cs typeface="Times New Roman"/>
              </a:rPr>
              <a:t>5</a:t>
            </a:r>
            <a:r>
              <a:rPr dirty="0" smtClean="0" sz="1400" spc="-5">
                <a:latin typeface="Times New Roman"/>
                <a:cs typeface="Times New Roman"/>
              </a:rPr>
              <a:t>-7.</a:t>
            </a:r>
            <a:endParaRPr sz="1400">
              <a:latin typeface="Times New Roman"/>
              <a:cs typeface="Times New Roman"/>
            </a:endParaRPr>
          </a:p>
          <a:p>
            <a:pPr lvl="1" marL="466090" marR="12700" indent="-227329">
              <a:lnSpc>
                <a:spcPts val="1880"/>
              </a:lnSpc>
              <a:spcBef>
                <a:spcPts val="70"/>
              </a:spcBef>
              <a:buFont typeface="Wingdings"/>
              <a:buChar char=""/>
              <a:tabLst>
                <a:tab pos="466090" algn="l"/>
              </a:tabLst>
            </a:pPr>
            <a:r>
              <a:rPr dirty="0" smtClean="0" sz="1400" spc="-10">
                <a:latin typeface="Times New Roman"/>
                <a:cs typeface="Times New Roman"/>
              </a:rPr>
              <a:t>The</a:t>
            </a:r>
            <a:r>
              <a:rPr dirty="0" smtClean="0" sz="1400" spc="16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5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-a</a:t>
            </a:r>
            <a:r>
              <a:rPr dirty="0" smtClean="0" sz="1400" spc="-20">
                <a:latin typeface="Times New Roman"/>
                <a:cs typeface="Times New Roman"/>
              </a:rPr>
              <a:t>m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16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in</a:t>
            </a:r>
            <a:r>
              <a:rPr dirty="0" smtClean="0" sz="1400" spc="165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this</a:t>
            </a:r>
            <a:r>
              <a:rPr dirty="0" smtClean="0" sz="1400" spc="165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filter</a:t>
            </a:r>
            <a:r>
              <a:rPr dirty="0" smtClean="0" sz="1400" spc="165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is</a:t>
            </a:r>
            <a:r>
              <a:rPr dirty="0" smtClean="0" sz="1400" spc="16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conne</a:t>
            </a:r>
            <a:r>
              <a:rPr dirty="0" smtClean="0" sz="1400" spc="-2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ted</a:t>
            </a:r>
            <a:r>
              <a:rPr dirty="0" smtClean="0" sz="1400" spc="16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as</a:t>
            </a:r>
            <a:r>
              <a:rPr dirty="0" smtClean="0" sz="1400" spc="16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16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noninverting</a:t>
            </a:r>
            <a:r>
              <a:rPr dirty="0" smtClean="0" sz="1400" spc="16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-5">
                <a:latin typeface="Times New Roman"/>
                <a:cs typeface="Times New Roman"/>
              </a:rPr>
              <a:t>plifier</a:t>
            </a:r>
            <a:r>
              <a:rPr dirty="0" smtClean="0" sz="1400" spc="16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with</a:t>
            </a:r>
            <a:r>
              <a:rPr dirty="0" smtClean="0" sz="1400" spc="16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the</a:t>
            </a:r>
            <a:r>
              <a:rPr dirty="0" smtClean="0" sz="1400" spc="16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close</a:t>
            </a:r>
            <a:r>
              <a:rPr dirty="0" smtClean="0" sz="1400" spc="35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-loop</a:t>
            </a:r>
            <a:r>
              <a:rPr dirty="0" smtClean="0" sz="1400" spc="-10">
                <a:latin typeface="Times New Roman"/>
                <a:cs typeface="Times New Roman"/>
              </a:rPr>
              <a:t> voltage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gain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in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the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passband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set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by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the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values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of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-75">
                <a:latin typeface="Cambria Math"/>
                <a:cs typeface="Cambria Math"/>
              </a:rPr>
              <a:t>�</a:t>
            </a:r>
            <a:r>
              <a:rPr dirty="0" smtClean="0" baseline="-16666" sz="1500" spc="30">
                <a:latin typeface="Cambria Math"/>
                <a:cs typeface="Cambria Math"/>
              </a:rPr>
              <a:t>1</a:t>
            </a:r>
            <a:r>
              <a:rPr dirty="0" smtClean="0" baseline="-16666" sz="1500" spc="30">
                <a:latin typeface="Cambria Math"/>
                <a:cs typeface="Cambria Math"/>
              </a:rPr>
              <a:t> </a:t>
            </a:r>
            <a:r>
              <a:rPr dirty="0" smtClean="0" baseline="-16666" sz="1500" spc="-52">
                <a:latin typeface="Cambria Math"/>
                <a:cs typeface="Cambria Math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and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45">
                <a:latin typeface="Cambria Math"/>
                <a:cs typeface="Cambria Math"/>
              </a:rPr>
              <a:t>�</a:t>
            </a:r>
            <a:r>
              <a:rPr dirty="0" smtClean="0" baseline="-16666" sz="1500" spc="120">
                <a:latin typeface="Cambria Math"/>
                <a:cs typeface="Cambria Math"/>
              </a:rPr>
              <a:t>2</a:t>
            </a:r>
            <a:r>
              <a:rPr dirty="0" smtClean="0" sz="1400" spc="-5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931416" y="6335521"/>
            <a:ext cx="1711960" cy="25146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 spc="-20">
                <a:latin typeface="Cambria Math"/>
                <a:cs typeface="Cambria Math"/>
              </a:rPr>
              <a:t>�</a:t>
            </a:r>
            <a:r>
              <a:rPr dirty="0" smtClean="0" baseline="-16666" sz="1500" spc="-30">
                <a:latin typeface="Cambria Math"/>
                <a:cs typeface="Cambria Math"/>
              </a:rPr>
              <a:t>𝒄�</a:t>
            </a:r>
            <a:r>
              <a:rPr dirty="0" smtClean="0" baseline="-13888" sz="1500" spc="-7">
                <a:latin typeface="Cambria Math"/>
                <a:cs typeface="Cambria Math"/>
              </a:rPr>
              <a:t>(</a:t>
            </a:r>
            <a:r>
              <a:rPr dirty="0" smtClean="0" baseline="-16666" sz="1500" spc="0">
                <a:latin typeface="Cambria Math"/>
                <a:cs typeface="Cambria Math"/>
              </a:rPr>
              <a:t>𝐍�</a:t>
            </a:r>
            <a:r>
              <a:rPr dirty="0" smtClean="0" baseline="-13888" sz="1500" spc="0">
                <a:latin typeface="Cambria Math"/>
                <a:cs typeface="Cambria Math"/>
              </a:rPr>
              <a:t>)  </a:t>
            </a:r>
            <a:r>
              <a:rPr dirty="0" smtClean="0" sz="1400" spc="-15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-10">
                <a:latin typeface="Cambria Math"/>
                <a:cs typeface="Cambria Math"/>
              </a:rPr>
              <a:t>(</a:t>
            </a:r>
            <a:r>
              <a:rPr dirty="0" smtClean="0" sz="1400" spc="-20">
                <a:latin typeface="Cambria Math"/>
                <a:cs typeface="Cambria Math"/>
              </a:rPr>
              <a:t>�</a:t>
            </a:r>
            <a:r>
              <a:rPr dirty="0" smtClean="0" baseline="-16666" sz="1500" spc="89">
                <a:latin typeface="Cambria Math"/>
                <a:cs typeface="Cambria Math"/>
              </a:rPr>
              <a:t>�</a:t>
            </a:r>
            <a:r>
              <a:rPr dirty="0" smtClean="0" baseline="1984" sz="2100" spc="-22">
                <a:latin typeface="Cambria Math"/>
                <a:cs typeface="Cambria Math"/>
              </a:rPr>
              <a:t>⁄</a:t>
            </a:r>
            <a:r>
              <a:rPr dirty="0" smtClean="0" sz="1400" spc="-20">
                <a:latin typeface="Cambria Math"/>
                <a:cs typeface="Cambria Math"/>
              </a:rPr>
              <a:t>�</a:t>
            </a:r>
            <a:r>
              <a:rPr dirty="0" smtClean="0" baseline="-16666" sz="1500" spc="89">
                <a:latin typeface="Cambria Math"/>
                <a:cs typeface="Cambria Math"/>
              </a:rPr>
              <a:t>�</a:t>
            </a:r>
            <a:r>
              <a:rPr dirty="0" smtClean="0" sz="1400" spc="-10">
                <a:latin typeface="Cambria Math"/>
                <a:cs typeface="Cambria Math"/>
              </a:rPr>
              <a:t>)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+</a:t>
            </a:r>
            <a:r>
              <a:rPr dirty="0" smtClean="0" sz="1400" spc="-15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�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675632" y="6335521"/>
            <a:ext cx="1165860" cy="224154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 spc="-10">
                <a:latin typeface="Cambria Math"/>
                <a:cs typeface="Cambria Math"/>
              </a:rPr>
              <a:t>Equation</a:t>
            </a:r>
            <a:r>
              <a:rPr dirty="0" smtClean="0" sz="1400" spc="-10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1</a:t>
            </a:r>
            <a:r>
              <a:rPr dirty="0" smtClean="0" sz="1400" spc="-5">
                <a:latin typeface="Cambria Math"/>
                <a:cs typeface="Cambria Math"/>
              </a:rPr>
              <a:t>5</a:t>
            </a:r>
            <a:r>
              <a:rPr dirty="0" smtClean="0" sz="1400" spc="-10">
                <a:latin typeface="Cambria Math"/>
                <a:cs typeface="Cambria Math"/>
              </a:rPr>
              <a:t>–</a:t>
            </a:r>
            <a:r>
              <a:rPr dirty="0" smtClean="0" sz="1400" spc="-80">
                <a:latin typeface="Cambria Math"/>
                <a:cs typeface="Cambria Math"/>
              </a:rPr>
              <a:t> </a:t>
            </a:r>
            <a:r>
              <a:rPr dirty="0" smtClean="0" sz="1400" spc="-10">
                <a:latin typeface="Cambria Math"/>
                <a:cs typeface="Cambria Math"/>
              </a:rPr>
              <a:t>6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768348" y="8964930"/>
            <a:ext cx="4236720" cy="19494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200">
                <a:latin typeface="Times New Roman"/>
                <a:cs typeface="Times New Roman"/>
              </a:rPr>
              <a:t>FIG</a:t>
            </a:r>
            <a:r>
              <a:rPr dirty="0" smtClean="0" sz="1200" spc="-5">
                <a:latin typeface="Times New Roman"/>
                <a:cs typeface="Times New Roman"/>
              </a:rPr>
              <a:t>U</a:t>
            </a:r>
            <a:r>
              <a:rPr dirty="0" smtClean="0" sz="1200" spc="0">
                <a:latin typeface="Times New Roman"/>
                <a:cs typeface="Times New Roman"/>
              </a:rPr>
              <a:t>RE 15-7: Singl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-</a:t>
            </a:r>
            <a:r>
              <a:rPr dirty="0" smtClean="0" sz="1200" spc="-10">
                <a:latin typeface="Times New Roman"/>
                <a:cs typeface="Times New Roman"/>
              </a:rPr>
              <a:t>p</a:t>
            </a:r>
            <a:r>
              <a:rPr dirty="0" smtClean="0" sz="1200" spc="0">
                <a:latin typeface="Times New Roman"/>
                <a:cs typeface="Times New Roman"/>
              </a:rPr>
              <a:t>ole a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tive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l</a:t>
            </a:r>
            <a:r>
              <a:rPr dirty="0" smtClean="0" sz="1200" spc="-5">
                <a:latin typeface="Times New Roman"/>
                <a:cs typeface="Times New Roman"/>
              </a:rPr>
              <a:t>o</a:t>
            </a:r>
            <a:r>
              <a:rPr dirty="0" smtClean="0" sz="1200" spc="-5">
                <a:latin typeface="Times New Roman"/>
                <a:cs typeface="Times New Roman"/>
              </a:rPr>
              <a:t>w</a:t>
            </a:r>
            <a:r>
              <a:rPr dirty="0" smtClean="0" sz="1200" spc="0">
                <a:latin typeface="Times New Roman"/>
                <a:cs typeface="Times New Roman"/>
              </a:rPr>
              <a:t>-pass filt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r and response curve.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04800" y="307847"/>
            <a:ext cx="7163561" cy="0"/>
          </a:xfrm>
          <a:custGeom>
            <a:avLst/>
            <a:gdLst/>
            <a:ahLst/>
            <a:cxnLst/>
            <a:rect l="l" t="t" r="r" b="b"/>
            <a:pathLst>
              <a:path w="7163561" h="0">
                <a:moveTo>
                  <a:pt x="0" y="0"/>
                </a:moveTo>
                <a:lnTo>
                  <a:pt x="7163561" y="0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" name="object 10"/>
          <p:cNvSpPr/>
          <p:nvPr/>
        </p:nvSpPr>
        <p:spPr>
          <a:xfrm>
            <a:off x="307847" y="310895"/>
            <a:ext cx="0" cy="9437370"/>
          </a:xfrm>
          <a:custGeom>
            <a:avLst/>
            <a:gdLst/>
            <a:ahLst/>
            <a:cxnLst/>
            <a:rect l="l" t="t" r="r" b="b"/>
            <a:pathLst>
              <a:path w="0" h="9437370">
                <a:moveTo>
                  <a:pt x="0" y="0"/>
                </a:moveTo>
                <a:lnTo>
                  <a:pt x="0" y="9437370"/>
                </a:lnTo>
              </a:path>
            </a:pathLst>
          </a:custGeom>
          <a:ln w="73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" name="object 11"/>
          <p:cNvSpPr/>
          <p:nvPr/>
        </p:nvSpPr>
        <p:spPr>
          <a:xfrm>
            <a:off x="7465314" y="310895"/>
            <a:ext cx="0" cy="9437370"/>
          </a:xfrm>
          <a:custGeom>
            <a:avLst/>
            <a:gdLst/>
            <a:ahLst/>
            <a:cxnLst/>
            <a:rect l="l" t="t" r="r" b="b"/>
            <a:pathLst>
              <a:path w="0" h="9437370">
                <a:moveTo>
                  <a:pt x="0" y="0"/>
                </a:moveTo>
                <a:lnTo>
                  <a:pt x="0" y="9437370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" name="object 12"/>
          <p:cNvSpPr/>
          <p:nvPr/>
        </p:nvSpPr>
        <p:spPr>
          <a:xfrm>
            <a:off x="304800" y="9751314"/>
            <a:ext cx="7163561" cy="0"/>
          </a:xfrm>
          <a:custGeom>
            <a:avLst/>
            <a:gdLst/>
            <a:ahLst/>
            <a:cxnLst/>
            <a:rect l="l" t="t" r="r" b="b"/>
            <a:pathLst>
              <a:path w="7163561" h="0">
                <a:moveTo>
                  <a:pt x="0" y="0"/>
                </a:moveTo>
                <a:lnTo>
                  <a:pt x="7163561" y="0"/>
                </a:lnTo>
              </a:path>
            </a:pathLst>
          </a:custGeom>
          <a:ln w="73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" name="object 1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95885">
              <a:lnSpc>
                <a:spcPct val="100000"/>
              </a:lnSpc>
            </a:pPr>
            <a:fld id="{81D60167-4931-47E6-BA6A-407CBD079E47}" type="slidenum">
              <a:rPr dirty="0" smtClean="0" sz="1100" spc="-10">
                <a:latin typeface="Calibri"/>
                <a:cs typeface="Calibri"/>
              </a:rPr>
              <a:t>1</a:t>
            </a:fld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18688" y="2606801"/>
            <a:ext cx="3886962" cy="251993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2978657" y="5412485"/>
            <a:ext cx="4459986" cy="277139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444500" y="417413"/>
            <a:ext cx="6884034" cy="143637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239395" marR="14604" indent="-227329">
              <a:lnSpc>
                <a:spcPct val="112100"/>
              </a:lnSpc>
              <a:buFont typeface="Wingdings"/>
              <a:buChar char=""/>
              <a:tabLst>
                <a:tab pos="239395" algn="l"/>
              </a:tabLst>
            </a:pPr>
            <a:r>
              <a:rPr dirty="0" smtClean="0" sz="1400" spc="-10" b="1">
                <a:latin typeface="Times New Roman"/>
                <a:cs typeface="Times New Roman"/>
              </a:rPr>
              <a:t>The</a:t>
            </a:r>
            <a:r>
              <a:rPr dirty="0" smtClean="0" sz="1400" spc="-10" b="1">
                <a:latin typeface="Times New Roman"/>
                <a:cs typeface="Times New Roman"/>
              </a:rPr>
              <a:t> </a:t>
            </a:r>
            <a:r>
              <a:rPr dirty="0" smtClean="0" sz="1400" spc="-130" b="1">
                <a:latin typeface="Times New Roman"/>
                <a:cs typeface="Times New Roman"/>
              </a:rPr>
              <a:t> </a:t>
            </a:r>
            <a:r>
              <a:rPr dirty="0" smtClean="0" sz="1400" spc="-10" b="1">
                <a:latin typeface="Times New Roman"/>
                <a:cs typeface="Times New Roman"/>
              </a:rPr>
              <a:t>Salle</a:t>
            </a:r>
            <a:r>
              <a:rPr dirty="0" smtClean="0" sz="1400" spc="-5" b="1">
                <a:latin typeface="Times New Roman"/>
                <a:cs typeface="Times New Roman"/>
              </a:rPr>
              <a:t>n</a:t>
            </a:r>
            <a:r>
              <a:rPr dirty="0" smtClean="0" sz="1400" spc="-10" b="1">
                <a:latin typeface="Times New Roman"/>
                <a:cs typeface="Times New Roman"/>
              </a:rPr>
              <a:t>-K</a:t>
            </a:r>
            <a:r>
              <a:rPr dirty="0" smtClean="0" sz="1400" spc="-15" b="1">
                <a:latin typeface="Times New Roman"/>
                <a:cs typeface="Times New Roman"/>
              </a:rPr>
              <a:t>e</a:t>
            </a:r>
            <a:r>
              <a:rPr dirty="0" smtClean="0" sz="1400" spc="-10" b="1">
                <a:latin typeface="Times New Roman"/>
                <a:cs typeface="Times New Roman"/>
              </a:rPr>
              <a:t>y</a:t>
            </a:r>
            <a:r>
              <a:rPr dirty="0" smtClean="0" sz="1400" spc="-10" b="1">
                <a:latin typeface="Times New Roman"/>
                <a:cs typeface="Times New Roman"/>
              </a:rPr>
              <a:t> </a:t>
            </a:r>
            <a:r>
              <a:rPr dirty="0" smtClean="0" sz="1400" spc="-125" b="1">
                <a:latin typeface="Times New Roman"/>
                <a:cs typeface="Times New Roman"/>
              </a:rPr>
              <a:t> </a:t>
            </a:r>
            <a:r>
              <a:rPr dirty="0" smtClean="0" sz="1400" spc="-10" b="1">
                <a:latin typeface="Times New Roman"/>
                <a:cs typeface="Times New Roman"/>
              </a:rPr>
              <a:t>Lo</a:t>
            </a:r>
            <a:r>
              <a:rPr dirty="0" smtClean="0" sz="1400" spc="-20" b="1">
                <a:latin typeface="Times New Roman"/>
                <a:cs typeface="Times New Roman"/>
              </a:rPr>
              <a:t>w</a:t>
            </a:r>
            <a:r>
              <a:rPr dirty="0" smtClean="0" sz="1400" spc="0" b="1">
                <a:latin typeface="Times New Roman"/>
                <a:cs typeface="Times New Roman"/>
              </a:rPr>
              <a:t>-</a:t>
            </a:r>
            <a:r>
              <a:rPr dirty="0" smtClean="0" sz="1400" spc="-10" b="1">
                <a:latin typeface="Times New Roman"/>
                <a:cs typeface="Times New Roman"/>
              </a:rPr>
              <a:t>Pass</a:t>
            </a:r>
            <a:r>
              <a:rPr dirty="0" smtClean="0" sz="1400" spc="-10" b="1">
                <a:latin typeface="Times New Roman"/>
                <a:cs typeface="Times New Roman"/>
              </a:rPr>
              <a:t> </a:t>
            </a:r>
            <a:r>
              <a:rPr dirty="0" smtClean="0" sz="1400" spc="-125" b="1">
                <a:latin typeface="Times New Roman"/>
                <a:cs typeface="Times New Roman"/>
              </a:rPr>
              <a:t> </a:t>
            </a:r>
            <a:r>
              <a:rPr dirty="0" smtClean="0" sz="1400" spc="-10" b="1">
                <a:latin typeface="Times New Roman"/>
                <a:cs typeface="Times New Roman"/>
              </a:rPr>
              <a:t>Filter:</a:t>
            </a:r>
            <a:r>
              <a:rPr dirty="0" smtClean="0" sz="1400" spc="-10" b="1">
                <a:latin typeface="Times New Roman"/>
                <a:cs typeface="Times New Roman"/>
              </a:rPr>
              <a:t> </a:t>
            </a:r>
            <a:r>
              <a:rPr dirty="0" smtClean="0" sz="1400" spc="-125" b="1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The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2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Sallen-Key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2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low-pass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30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filter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2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-2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2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two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2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po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es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(se</a:t>
            </a:r>
            <a:r>
              <a:rPr dirty="0" smtClean="0" sz="1400" spc="-2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ond</a:t>
            </a:r>
            <a:r>
              <a:rPr dirty="0" smtClean="0" sz="1400" spc="-10">
                <a:latin typeface="Times New Roman"/>
                <a:cs typeface="Times New Roman"/>
              </a:rPr>
              <a:t> order)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nd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has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Cambria Math"/>
                <a:cs typeface="Cambria Math"/>
              </a:rPr>
              <a:t>−</a:t>
            </a:r>
            <a:r>
              <a:rPr dirty="0" smtClean="0" sz="1400" spc="-15">
                <a:latin typeface="Cambria Math"/>
                <a:cs typeface="Cambria Math"/>
              </a:rPr>
              <a:t>4</a:t>
            </a:r>
            <a:r>
              <a:rPr dirty="0" smtClean="0" sz="1400" spc="-10">
                <a:latin typeface="Cambria Math"/>
                <a:cs typeface="Cambria Math"/>
              </a:rPr>
              <a:t>0</a:t>
            </a:r>
            <a:r>
              <a:rPr dirty="0" smtClean="0" sz="1400" spc="-5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d</a:t>
            </a:r>
            <a:r>
              <a:rPr dirty="0" smtClean="0" sz="1400" spc="-5">
                <a:latin typeface="Cambria Math"/>
                <a:cs typeface="Cambria Math"/>
              </a:rPr>
              <a:t>B</a:t>
            </a:r>
            <a:r>
              <a:rPr dirty="0" smtClean="0" sz="1400" spc="-15">
                <a:latin typeface="Cambria Math"/>
                <a:cs typeface="Cambria Math"/>
              </a:rPr>
              <a:t>/</a:t>
            </a:r>
            <a:r>
              <a:rPr dirty="0" smtClean="0" sz="1400" spc="-10">
                <a:latin typeface="Cambria Math"/>
                <a:cs typeface="Cambria Math"/>
              </a:rPr>
              <a:t>decade</a:t>
            </a:r>
            <a:r>
              <a:rPr dirty="0" smtClean="0" sz="1400" spc="40">
                <a:latin typeface="Cambria Math"/>
                <a:cs typeface="Cambria Math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rol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-5">
                <a:latin typeface="Times New Roman"/>
                <a:cs typeface="Times New Roman"/>
              </a:rPr>
              <a:t>-off.</a:t>
            </a:r>
            <a:endParaRPr sz="1400">
              <a:latin typeface="Times New Roman"/>
              <a:cs typeface="Times New Roman"/>
            </a:endParaRPr>
          </a:p>
          <a:p>
            <a:pPr marL="239395" indent="-227329">
              <a:lnSpc>
                <a:spcPct val="100000"/>
              </a:lnSpc>
              <a:spcBef>
                <a:spcPts val="175"/>
              </a:spcBef>
              <a:buFont typeface="Wingdings"/>
              <a:buChar char=""/>
              <a:tabLst>
                <a:tab pos="239395" algn="l"/>
              </a:tabLst>
            </a:pP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low-pa</a:t>
            </a:r>
            <a:r>
              <a:rPr dirty="0" smtClean="0" sz="1400" spc="-5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version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of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the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Sal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-Key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fi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5">
                <a:latin typeface="Times New Roman"/>
                <a:cs typeface="Times New Roman"/>
              </a:rPr>
              <a:t>ter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is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shown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in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Fi</a:t>
            </a:r>
            <a:r>
              <a:rPr dirty="0" smtClean="0" sz="1400" spc="-5">
                <a:latin typeface="Times New Roman"/>
                <a:cs typeface="Times New Roman"/>
              </a:rPr>
              <a:t>g</a:t>
            </a:r>
            <a:r>
              <a:rPr dirty="0" smtClean="0" sz="1400" spc="-10">
                <a:latin typeface="Times New Roman"/>
                <a:cs typeface="Times New Roman"/>
              </a:rPr>
              <a:t>ure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1</a:t>
            </a:r>
            <a:r>
              <a:rPr dirty="0" smtClean="0" sz="1400" spc="15">
                <a:latin typeface="Times New Roman"/>
                <a:cs typeface="Times New Roman"/>
              </a:rPr>
              <a:t>5</a:t>
            </a:r>
            <a:r>
              <a:rPr dirty="0" smtClean="0" sz="1400" spc="-5">
                <a:latin typeface="Times New Roman"/>
                <a:cs typeface="Times New Roman"/>
              </a:rPr>
              <a:t>-8.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There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are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two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lo</a:t>
            </a:r>
            <a:r>
              <a:rPr dirty="0" smtClean="0" sz="1400" spc="-5">
                <a:latin typeface="Times New Roman"/>
                <a:cs typeface="Times New Roman"/>
              </a:rPr>
              <a:t>w</a:t>
            </a:r>
            <a:r>
              <a:rPr dirty="0" smtClean="0" sz="1400" spc="-10">
                <a:latin typeface="Times New Roman"/>
                <a:cs typeface="Times New Roman"/>
              </a:rPr>
              <a:t>-pass</a:t>
            </a:r>
            <a:endParaRPr sz="1400">
              <a:latin typeface="Times New Roman"/>
              <a:cs typeface="Times New Roman"/>
            </a:endParaRPr>
          </a:p>
          <a:p>
            <a:pPr marL="239395" marR="13970">
              <a:lnSpc>
                <a:spcPct val="110400"/>
              </a:lnSpc>
              <a:spcBef>
                <a:spcPts val="30"/>
              </a:spcBef>
            </a:pPr>
            <a:r>
              <a:rPr dirty="0" smtClean="0" sz="1400" spc="-15" i="1">
                <a:latin typeface="Times New Roman"/>
                <a:cs typeface="Times New Roman"/>
              </a:rPr>
              <a:t>R</a:t>
            </a:r>
            <a:r>
              <a:rPr dirty="0" smtClean="0" sz="1400" spc="-10" i="1">
                <a:latin typeface="Times New Roman"/>
                <a:cs typeface="Times New Roman"/>
              </a:rPr>
              <a:t>C</a:t>
            </a:r>
            <a:r>
              <a:rPr dirty="0" smtClean="0" sz="1400" spc="10" i="1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circui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that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provide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rol</a:t>
            </a:r>
            <a:r>
              <a:rPr dirty="0" smtClean="0" sz="1400" spc="1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-off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of</a:t>
            </a:r>
            <a:r>
              <a:rPr dirty="0" smtClean="0" sz="1400" spc="1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−4</a:t>
            </a:r>
            <a:r>
              <a:rPr dirty="0" smtClean="0" sz="1400" spc="-10">
                <a:latin typeface="Cambria Math"/>
                <a:cs typeface="Cambria Math"/>
              </a:rPr>
              <a:t>0</a:t>
            </a:r>
            <a:r>
              <a:rPr dirty="0" smtClean="0" sz="1400" spc="-10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d</a:t>
            </a:r>
            <a:r>
              <a:rPr dirty="0" smtClean="0" sz="1400" spc="-10">
                <a:latin typeface="Cambria Math"/>
                <a:cs typeface="Cambria Math"/>
              </a:rPr>
              <a:t>B</a:t>
            </a:r>
            <a:r>
              <a:rPr dirty="0" smtClean="0" sz="1400" spc="-5">
                <a:latin typeface="Cambria Math"/>
                <a:cs typeface="Cambria Math"/>
              </a:rPr>
              <a:t>/</a:t>
            </a:r>
            <a:r>
              <a:rPr dirty="0" smtClean="0" sz="1400" spc="-10">
                <a:latin typeface="Cambria Math"/>
                <a:cs typeface="Cambria Math"/>
              </a:rPr>
              <a:t>decade</a:t>
            </a:r>
            <a:r>
              <a:rPr dirty="0" smtClean="0" sz="1400" spc="55">
                <a:latin typeface="Cambria Math"/>
                <a:cs typeface="Cambria Math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above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the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critical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frequency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(ass</a:t>
            </a:r>
            <a:r>
              <a:rPr dirty="0" smtClean="0" sz="1400" spc="-5">
                <a:latin typeface="Times New Roman"/>
                <a:cs typeface="Times New Roman"/>
              </a:rPr>
              <a:t>u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-10">
                <a:latin typeface="Times New Roman"/>
                <a:cs typeface="Times New Roman"/>
              </a:rPr>
              <a:t>ing</a:t>
            </a:r>
            <a:r>
              <a:rPr dirty="0" smtClean="0" sz="1400" spc="-5">
                <a:latin typeface="Times New Roman"/>
                <a:cs typeface="Times New Roman"/>
              </a:rPr>
              <a:t> a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Butterworth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-5">
                <a:latin typeface="Times New Roman"/>
                <a:cs typeface="Times New Roman"/>
              </a:rPr>
              <a:t>haracteristic).</a:t>
            </a:r>
            <a:endParaRPr sz="1400">
              <a:latin typeface="Times New Roman"/>
              <a:cs typeface="Times New Roman"/>
            </a:endParaRPr>
          </a:p>
          <a:p>
            <a:pPr marL="239395" indent="-227329">
              <a:lnSpc>
                <a:spcPct val="100000"/>
              </a:lnSpc>
              <a:spcBef>
                <a:spcPts val="175"/>
              </a:spcBef>
              <a:buFont typeface="Wingdings"/>
              <a:buChar char=""/>
              <a:tabLst>
                <a:tab pos="239395" algn="l"/>
              </a:tabLst>
            </a:pPr>
            <a:r>
              <a:rPr dirty="0" smtClean="0" sz="1400" spc="-10">
                <a:latin typeface="Times New Roman"/>
                <a:cs typeface="Times New Roman"/>
              </a:rPr>
              <a:t>The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critical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frequency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for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the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Salle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-Key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filter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is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962910" y="1920875"/>
            <a:ext cx="851915" cy="0"/>
          </a:xfrm>
          <a:custGeom>
            <a:avLst/>
            <a:gdLst/>
            <a:ahLst/>
            <a:cxnLst/>
            <a:rect l="l" t="t" r="r" b="b"/>
            <a:pathLst>
              <a:path w="851915" h="0">
                <a:moveTo>
                  <a:pt x="0" y="0"/>
                </a:moveTo>
                <a:lnTo>
                  <a:pt x="851915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1834642" y="1908047"/>
            <a:ext cx="2141855" cy="24384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baseline="1984" sz="2100" spc="-22">
                <a:latin typeface="Cambria Math"/>
                <a:cs typeface="Cambria Math"/>
              </a:rPr>
              <a:t>𝒇</a:t>
            </a:r>
            <a:r>
              <a:rPr dirty="0" smtClean="0" baseline="-13888" sz="1500" spc="-22">
                <a:latin typeface="Cambria Math"/>
                <a:cs typeface="Cambria Math"/>
              </a:rPr>
              <a:t>𝒄</a:t>
            </a:r>
            <a:r>
              <a:rPr dirty="0" smtClean="0" baseline="1984" sz="2100" spc="-22">
                <a:latin typeface="Cambria Math"/>
                <a:cs typeface="Cambria Math"/>
              </a:rPr>
              <a:t>=</a:t>
            </a:r>
            <a:r>
              <a:rPr dirty="0" smtClean="0" baseline="1984" sz="2100" spc="120">
                <a:latin typeface="Cambria Math"/>
                <a:cs typeface="Cambria Math"/>
              </a:rPr>
              <a:t> </a:t>
            </a:r>
            <a:r>
              <a:rPr dirty="0" smtClean="0" baseline="1984" sz="2100" spc="-15">
                <a:latin typeface="Cambria Math"/>
                <a:cs typeface="Cambria Math"/>
              </a:rPr>
              <a:t>(�</a:t>
            </a:r>
            <a:r>
              <a:rPr dirty="0" smtClean="0" baseline="3968" sz="2100" spc="-22">
                <a:latin typeface="Cambria Math"/>
                <a:cs typeface="Cambria Math"/>
              </a:rPr>
              <a:t>⁄</a:t>
            </a:r>
            <a:r>
              <a:rPr dirty="0" smtClean="0" baseline="1984" sz="2100" spc="-15">
                <a:latin typeface="Cambria Math"/>
                <a:cs typeface="Cambria Math"/>
              </a:rPr>
              <a:t>(</a:t>
            </a:r>
            <a:r>
              <a:rPr dirty="0" smtClean="0" baseline="1984" sz="2100" spc="-30">
                <a:latin typeface="Cambria Math"/>
                <a:cs typeface="Cambria Math"/>
              </a:rPr>
              <a:t>��</a:t>
            </a:r>
            <a:r>
              <a:rPr dirty="0" smtClean="0" sz="1400" spc="105">
                <a:latin typeface="Cambria Math"/>
                <a:cs typeface="Cambria Math"/>
              </a:rPr>
              <a:t>√</a:t>
            </a:r>
            <a:r>
              <a:rPr dirty="0" smtClean="0" baseline="1984" sz="2100" spc="-30">
                <a:latin typeface="Cambria Math"/>
                <a:cs typeface="Cambria Math"/>
              </a:rPr>
              <a:t>�</a:t>
            </a:r>
            <a:r>
              <a:rPr dirty="0" smtClean="0" baseline="-13888" sz="1500" spc="89">
                <a:latin typeface="Cambria Math"/>
                <a:cs typeface="Cambria Math"/>
              </a:rPr>
              <a:t>�</a:t>
            </a:r>
            <a:r>
              <a:rPr dirty="0" smtClean="0" baseline="1984" sz="2100" spc="-30">
                <a:latin typeface="Cambria Math"/>
                <a:cs typeface="Cambria Math"/>
              </a:rPr>
              <a:t>�</a:t>
            </a:r>
            <a:r>
              <a:rPr dirty="0" smtClean="0" baseline="-13888" sz="1500" spc="89">
                <a:latin typeface="Cambria Math"/>
                <a:cs typeface="Cambria Math"/>
              </a:rPr>
              <a:t>�</a:t>
            </a:r>
            <a:r>
              <a:rPr dirty="0" smtClean="0" baseline="1984" sz="2100" spc="-30">
                <a:latin typeface="Cambria Math"/>
                <a:cs typeface="Cambria Math"/>
              </a:rPr>
              <a:t>�</a:t>
            </a:r>
            <a:r>
              <a:rPr dirty="0" smtClean="0" baseline="-13888" sz="1500" spc="82">
                <a:latin typeface="Cambria Math"/>
                <a:cs typeface="Cambria Math"/>
              </a:rPr>
              <a:t>�</a:t>
            </a:r>
            <a:r>
              <a:rPr dirty="0" smtClean="0" baseline="1984" sz="2100" spc="-30">
                <a:latin typeface="Cambria Math"/>
                <a:cs typeface="Cambria Math"/>
              </a:rPr>
              <a:t>�</a:t>
            </a:r>
            <a:r>
              <a:rPr dirty="0" smtClean="0" baseline="-13888" sz="1500" spc="89">
                <a:latin typeface="Cambria Math"/>
                <a:cs typeface="Cambria Math"/>
              </a:rPr>
              <a:t>�</a:t>
            </a:r>
            <a:r>
              <a:rPr dirty="0" smtClean="0" baseline="1984" sz="2100" spc="-15">
                <a:latin typeface="Cambria Math"/>
                <a:cs typeface="Cambria Math"/>
              </a:rPr>
              <a:t>))</a:t>
            </a:r>
            <a:endParaRPr baseline="1984" sz="2100">
              <a:latin typeface="Cambria Math"/>
              <a:cs typeface="Cambria Math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772405" y="1900428"/>
            <a:ext cx="1166495" cy="224154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 spc="-10">
                <a:latin typeface="Cambria Math"/>
                <a:cs typeface="Cambria Math"/>
              </a:rPr>
              <a:t>Equation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1</a:t>
            </a:r>
            <a:r>
              <a:rPr dirty="0" smtClean="0" sz="1400" spc="-5">
                <a:latin typeface="Cambria Math"/>
                <a:cs typeface="Cambria Math"/>
              </a:rPr>
              <a:t>5</a:t>
            </a:r>
            <a:r>
              <a:rPr dirty="0" smtClean="0" sz="1400" spc="-10">
                <a:latin typeface="Cambria Math"/>
                <a:cs typeface="Cambria Math"/>
              </a:rPr>
              <a:t>–</a:t>
            </a:r>
            <a:r>
              <a:rPr dirty="0" smtClean="0" sz="1400" spc="-80">
                <a:latin typeface="Cambria Math"/>
                <a:cs typeface="Cambria Math"/>
              </a:rPr>
              <a:t> </a:t>
            </a:r>
            <a:r>
              <a:rPr dirty="0" smtClean="0" sz="1400" spc="-10">
                <a:latin typeface="Cambria Math"/>
                <a:cs typeface="Cambria Math"/>
              </a:rPr>
              <a:t>7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73100" y="2129789"/>
            <a:ext cx="6654165" cy="518159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241300" marR="12700" indent="-228600">
              <a:lnSpc>
                <a:spcPct val="112500"/>
              </a:lnSpc>
              <a:buFont typeface="Wingdings"/>
              <a:buChar char=""/>
              <a:tabLst>
                <a:tab pos="241300" algn="l"/>
              </a:tabLst>
            </a:pPr>
            <a:r>
              <a:rPr dirty="0" smtClean="0" sz="1400" spc="-10">
                <a:latin typeface="Times New Roman"/>
                <a:cs typeface="Times New Roman"/>
              </a:rPr>
              <a:t>The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co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-5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onent</a:t>
            </a:r>
            <a:r>
              <a:rPr dirty="0" smtClean="0" sz="1400" spc="2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values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c</a:t>
            </a:r>
            <a:r>
              <a:rPr dirty="0" smtClean="0" sz="1400" spc="-2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be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m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de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equ</a:t>
            </a:r>
            <a:r>
              <a:rPr dirty="0" smtClean="0" sz="1400" spc="-5">
                <a:latin typeface="Times New Roman"/>
                <a:cs typeface="Times New Roman"/>
              </a:rPr>
              <a:t>a</a:t>
            </a:r>
            <a:r>
              <a:rPr dirty="0" smtClean="0" sz="1400" spc="-5">
                <a:latin typeface="Times New Roman"/>
                <a:cs typeface="Times New Roman"/>
              </a:rPr>
              <a:t>l</a:t>
            </a:r>
            <a:r>
              <a:rPr dirty="0" smtClean="0" sz="1400" spc="2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so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that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-110">
                <a:latin typeface="Cambria Math"/>
                <a:cs typeface="Cambria Math"/>
              </a:rPr>
              <a:t>�</a:t>
            </a:r>
            <a:r>
              <a:rPr dirty="0" smtClean="0" baseline="-16666" sz="1500" spc="0">
                <a:latin typeface="Cambria Math"/>
                <a:cs typeface="Cambria Math"/>
              </a:rPr>
              <a:t>� </a:t>
            </a:r>
            <a:r>
              <a:rPr dirty="0" smtClean="0" baseline="-16666" sz="1500" spc="15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=</a:t>
            </a:r>
            <a:r>
              <a:rPr dirty="0" smtClean="0" sz="1400" spc="85">
                <a:latin typeface="Cambria Math"/>
                <a:cs typeface="Cambria Math"/>
              </a:rPr>
              <a:t> </a:t>
            </a:r>
            <a:r>
              <a:rPr dirty="0" smtClean="0" sz="1400" spc="-45">
                <a:latin typeface="Cambria Math"/>
                <a:cs typeface="Cambria Math"/>
              </a:rPr>
              <a:t>�</a:t>
            </a:r>
            <a:r>
              <a:rPr dirty="0" smtClean="0" baseline="-16666" sz="1500" spc="0">
                <a:latin typeface="Cambria Math"/>
                <a:cs typeface="Cambria Math"/>
              </a:rPr>
              <a:t>� </a:t>
            </a:r>
            <a:r>
              <a:rPr dirty="0" smtClean="0" baseline="-16666" sz="1500" spc="44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�</a:t>
            </a:r>
            <a:r>
              <a:rPr dirty="0" smtClean="0" sz="1400" spc="114">
                <a:latin typeface="Cambria Math"/>
                <a:cs typeface="Cambria Math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and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-170">
                <a:latin typeface="Cambria Math"/>
                <a:cs typeface="Cambria Math"/>
              </a:rPr>
              <a:t>�</a:t>
            </a:r>
            <a:r>
              <a:rPr dirty="0" smtClean="0" baseline="-16666" sz="1500" spc="0">
                <a:latin typeface="Cambria Math"/>
                <a:cs typeface="Cambria Math"/>
              </a:rPr>
              <a:t>� </a:t>
            </a:r>
            <a:r>
              <a:rPr dirty="0" smtClean="0" baseline="-16666" sz="1500" spc="22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-100">
                <a:latin typeface="Cambria Math"/>
                <a:cs typeface="Cambria Math"/>
              </a:rPr>
              <a:t>�</a:t>
            </a:r>
            <a:r>
              <a:rPr dirty="0" smtClean="0" baseline="-16666" sz="1500" spc="0">
                <a:latin typeface="Cambria Math"/>
                <a:cs typeface="Cambria Math"/>
              </a:rPr>
              <a:t>� </a:t>
            </a:r>
            <a:r>
              <a:rPr dirty="0" smtClean="0" baseline="-16666" sz="1500" spc="52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40">
                <a:latin typeface="Cambria Math"/>
                <a:cs typeface="Cambria Math"/>
              </a:rPr>
              <a:t>�</a:t>
            </a:r>
            <a:r>
              <a:rPr dirty="0" smtClean="0" sz="1400" spc="-5">
                <a:latin typeface="Times New Roman"/>
                <a:cs typeface="Times New Roman"/>
              </a:rPr>
              <a:t>.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In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this</a:t>
            </a:r>
            <a:r>
              <a:rPr dirty="0" smtClean="0" sz="1400" spc="-5">
                <a:latin typeface="Times New Roman"/>
                <a:cs typeface="Times New Roman"/>
              </a:rPr>
              <a:t> c</a:t>
            </a:r>
            <a:r>
              <a:rPr dirty="0" smtClean="0" sz="1400" spc="-20">
                <a:latin typeface="Times New Roman"/>
                <a:cs typeface="Times New Roman"/>
              </a:rPr>
              <a:t>a</a:t>
            </a:r>
            <a:r>
              <a:rPr dirty="0" smtClean="0" sz="1400" spc="-5">
                <a:latin typeface="Times New Roman"/>
                <a:cs typeface="Times New Roman"/>
              </a:rPr>
              <a:t>se,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the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expression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f</a:t>
            </a:r>
            <a:r>
              <a:rPr dirty="0" smtClean="0" sz="1400" spc="-5">
                <a:latin typeface="Times New Roman"/>
                <a:cs typeface="Times New Roman"/>
              </a:rPr>
              <a:t>o</a:t>
            </a:r>
            <a:r>
              <a:rPr dirty="0" smtClean="0" sz="1400" spc="-5">
                <a:latin typeface="Times New Roman"/>
                <a:cs typeface="Times New Roman"/>
              </a:rPr>
              <a:t>r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the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critical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freq</a:t>
            </a:r>
            <a:r>
              <a:rPr dirty="0" smtClean="0" sz="1400" spc="-5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ency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si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-10">
                <a:latin typeface="Times New Roman"/>
                <a:cs typeface="Times New Roman"/>
              </a:rPr>
              <a:t>pl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5">
                <a:latin typeface="Times New Roman"/>
                <a:cs typeface="Times New Roman"/>
              </a:rPr>
              <a:t>fies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to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295">
                <a:latin typeface="Cambria Math"/>
                <a:cs typeface="Cambria Math"/>
              </a:rPr>
              <a:t>�</a:t>
            </a:r>
            <a:r>
              <a:rPr dirty="0" smtClean="0" baseline="-16666" sz="1500" spc="0">
                <a:latin typeface="Cambria Math"/>
                <a:cs typeface="Cambria Math"/>
              </a:rPr>
              <a:t>𝑐</a:t>
            </a:r>
            <a:r>
              <a:rPr dirty="0" smtClean="0" sz="1400" spc="-15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1</a:t>
            </a:r>
            <a:r>
              <a:rPr dirty="0" smtClean="0" baseline="1984" sz="2100" spc="-22">
                <a:latin typeface="Cambria Math"/>
                <a:cs typeface="Cambria Math"/>
              </a:rPr>
              <a:t>⁄</a:t>
            </a:r>
            <a:r>
              <a:rPr dirty="0" smtClean="0" sz="1400" spc="-10">
                <a:latin typeface="Cambria Math"/>
                <a:cs typeface="Cambria Math"/>
              </a:rPr>
              <a:t>(</a:t>
            </a:r>
            <a:r>
              <a:rPr dirty="0" smtClean="0" sz="1400" spc="-15">
                <a:latin typeface="Cambria Math"/>
                <a:cs typeface="Cambria Math"/>
              </a:rPr>
              <a:t>2</a:t>
            </a:r>
            <a:r>
              <a:rPr dirty="0" smtClean="0" sz="1400" spc="-15">
                <a:latin typeface="Cambria Math"/>
                <a:cs typeface="Cambria Math"/>
              </a:rPr>
              <a:t>𝜋�</a:t>
            </a:r>
            <a:r>
              <a:rPr dirty="0" smtClean="0" sz="1400" spc="50">
                <a:latin typeface="Cambria Math"/>
                <a:cs typeface="Cambria Math"/>
              </a:rPr>
              <a:t>�</a:t>
            </a:r>
            <a:r>
              <a:rPr dirty="0" smtClean="0" sz="1400" spc="-10">
                <a:latin typeface="Cambria Math"/>
                <a:cs typeface="Cambria Math"/>
              </a:rPr>
              <a:t>)</a:t>
            </a:r>
            <a:r>
              <a:rPr dirty="0" smtClean="0" sz="1400" spc="-5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44500" y="3846829"/>
            <a:ext cx="2988945" cy="19494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200">
                <a:latin typeface="Times New Roman"/>
                <a:cs typeface="Times New Roman"/>
              </a:rPr>
              <a:t>FIG</a:t>
            </a:r>
            <a:r>
              <a:rPr dirty="0" smtClean="0" sz="1200" spc="-5">
                <a:latin typeface="Times New Roman"/>
                <a:cs typeface="Times New Roman"/>
              </a:rPr>
              <a:t>U</a:t>
            </a:r>
            <a:r>
              <a:rPr dirty="0" smtClean="0" sz="1200" spc="0">
                <a:latin typeface="Times New Roman"/>
                <a:cs typeface="Times New Roman"/>
              </a:rPr>
              <a:t>RE 15-8: Bas</a:t>
            </a:r>
            <a:r>
              <a:rPr dirty="0" smtClean="0" sz="1200" spc="-5">
                <a:latin typeface="Times New Roman"/>
                <a:cs typeface="Times New Roman"/>
              </a:rPr>
              <a:t>i</a:t>
            </a:r>
            <a:r>
              <a:rPr dirty="0" smtClean="0" sz="1200" spc="0">
                <a:latin typeface="Times New Roman"/>
                <a:cs typeface="Times New Roman"/>
              </a:rPr>
              <a:t>c Sallen-Key lo</a:t>
            </a:r>
            <a:r>
              <a:rPr dirty="0" smtClean="0" sz="1200" spc="-10">
                <a:latin typeface="Times New Roman"/>
                <a:cs typeface="Times New Roman"/>
              </a:rPr>
              <a:t>w</a:t>
            </a:r>
            <a:r>
              <a:rPr dirty="0" smtClean="0" sz="1200" spc="0">
                <a:latin typeface="Times New Roman"/>
                <a:cs typeface="Times New Roman"/>
              </a:rPr>
              <a:t>-pass fi</a:t>
            </a:r>
            <a:r>
              <a:rPr dirty="0" smtClean="0" sz="1200" spc="-5">
                <a:latin typeface="Times New Roman"/>
                <a:cs typeface="Times New Roman"/>
              </a:rPr>
              <a:t>l</a:t>
            </a:r>
            <a:r>
              <a:rPr dirty="0" smtClean="0" sz="1200" spc="0">
                <a:latin typeface="Times New Roman"/>
                <a:cs typeface="Times New Roman"/>
              </a:rPr>
              <a:t>ter.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44500" y="4993050"/>
            <a:ext cx="6882765" cy="80073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 marR="12700">
              <a:lnSpc>
                <a:spcPct val="112300"/>
              </a:lnSpc>
            </a:pPr>
            <a:r>
              <a:rPr dirty="0" smtClean="0" sz="1400" spc="-10" b="1">
                <a:latin typeface="Times New Roman"/>
                <a:cs typeface="Times New Roman"/>
              </a:rPr>
              <a:t>EXAMPLE</a:t>
            </a:r>
            <a:r>
              <a:rPr dirty="0" smtClean="0" sz="1400" spc="85" b="1">
                <a:latin typeface="Times New Roman"/>
                <a:cs typeface="Times New Roman"/>
              </a:rPr>
              <a:t> </a:t>
            </a:r>
            <a:r>
              <a:rPr dirty="0" smtClean="0" sz="1400" spc="-10" b="1">
                <a:latin typeface="Times New Roman"/>
                <a:cs typeface="Times New Roman"/>
              </a:rPr>
              <a:t>1</a:t>
            </a:r>
            <a:r>
              <a:rPr dirty="0" smtClean="0" sz="1400" spc="0" b="1">
                <a:latin typeface="Times New Roman"/>
                <a:cs typeface="Times New Roman"/>
              </a:rPr>
              <a:t>5</a:t>
            </a:r>
            <a:r>
              <a:rPr dirty="0" smtClean="0" sz="1400" spc="-10" b="1">
                <a:latin typeface="Times New Roman"/>
                <a:cs typeface="Times New Roman"/>
              </a:rPr>
              <a:t>-3:</a:t>
            </a:r>
            <a:r>
              <a:rPr dirty="0" smtClean="0" sz="1400" spc="90" b="1">
                <a:latin typeface="Times New Roman"/>
                <a:cs typeface="Times New Roman"/>
              </a:rPr>
              <a:t> </a:t>
            </a:r>
            <a:r>
              <a:rPr dirty="0" smtClean="0" sz="1400" spc="-20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eter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-10">
                <a:latin typeface="Times New Roman"/>
                <a:cs typeface="Times New Roman"/>
              </a:rPr>
              <a:t>ine</a:t>
            </a:r>
            <a:r>
              <a:rPr dirty="0" smtClean="0" sz="1400" spc="8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he</a:t>
            </a:r>
            <a:r>
              <a:rPr dirty="0" smtClean="0" sz="1400" spc="90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critical</a:t>
            </a:r>
            <a:r>
              <a:rPr dirty="0" smtClean="0" sz="1400" spc="9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frequency</a:t>
            </a:r>
            <a:r>
              <a:rPr dirty="0" smtClean="0" sz="1400" spc="9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of</a:t>
            </a:r>
            <a:r>
              <a:rPr dirty="0" smtClean="0" sz="1400" spc="9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the</a:t>
            </a:r>
            <a:r>
              <a:rPr dirty="0" smtClean="0" sz="1400" spc="8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Sall</a:t>
            </a:r>
            <a:r>
              <a:rPr dirty="0" smtClean="0" sz="1400" spc="-2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-Key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low-pass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fil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er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in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Figure</a:t>
            </a:r>
            <a:r>
              <a:rPr dirty="0" smtClean="0" sz="1400" spc="-10">
                <a:latin typeface="Times New Roman"/>
                <a:cs typeface="Times New Roman"/>
              </a:rPr>
              <a:t> 15-9,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2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nd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set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the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va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ue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of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75">
                <a:latin typeface="Cambria Math"/>
                <a:cs typeface="Cambria Math"/>
              </a:rPr>
              <a:t>�</a:t>
            </a:r>
            <a:r>
              <a:rPr dirty="0" smtClean="0" baseline="-16666" sz="1500" spc="30">
                <a:latin typeface="Cambria Math"/>
                <a:cs typeface="Cambria Math"/>
              </a:rPr>
              <a:t>1</a:t>
            </a:r>
            <a:r>
              <a:rPr dirty="0" smtClean="0" baseline="-16666" sz="1500" spc="30">
                <a:latin typeface="Cambria Math"/>
                <a:cs typeface="Cambria Math"/>
              </a:rPr>
              <a:t> </a:t>
            </a:r>
            <a:r>
              <a:rPr dirty="0" smtClean="0" baseline="-16666" sz="1500" spc="-52">
                <a:latin typeface="Cambria Math"/>
                <a:cs typeface="Cambria Math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for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an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approx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5">
                <a:latin typeface="Times New Roman"/>
                <a:cs typeface="Times New Roman"/>
              </a:rPr>
              <a:t>m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5">
                <a:latin typeface="Times New Roman"/>
                <a:cs typeface="Times New Roman"/>
              </a:rPr>
              <a:t>te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Butterwo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th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re</a:t>
            </a:r>
            <a:r>
              <a:rPr dirty="0" smtClean="0" sz="1400" spc="-2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ponse.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950"/>
              </a:lnSpc>
              <a:spcBef>
                <a:spcPts val="47"/>
              </a:spcBef>
            </a:pPr>
            <a:endParaRPr sz="950"/>
          </a:p>
          <a:p>
            <a:pPr algn="ctr" marL="869315">
              <a:lnSpc>
                <a:spcPct val="100000"/>
              </a:lnSpc>
            </a:pPr>
            <a:r>
              <a:rPr dirty="0" smtClean="0" sz="1200">
                <a:latin typeface="Times New Roman"/>
                <a:cs typeface="Times New Roman"/>
              </a:rPr>
              <a:t>FIGURE 15-9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44500" y="6509258"/>
            <a:ext cx="2877820" cy="4914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 spc="-10" b="1" i="1">
                <a:latin typeface="Times New Roman"/>
                <a:cs typeface="Times New Roman"/>
              </a:rPr>
              <a:t>Solut</a:t>
            </a:r>
            <a:r>
              <a:rPr dirty="0" smtClean="0" sz="1400" spc="-10" b="1" i="1">
                <a:latin typeface="Times New Roman"/>
                <a:cs typeface="Times New Roman"/>
              </a:rPr>
              <a:t>i</a:t>
            </a:r>
            <a:r>
              <a:rPr dirty="0" smtClean="0" sz="1400" spc="-10" b="1" i="1">
                <a:latin typeface="Times New Roman"/>
                <a:cs typeface="Times New Roman"/>
              </a:rPr>
              <a:t>on</a:t>
            </a:r>
            <a:r>
              <a:rPr dirty="0" smtClean="0" sz="1400" spc="-10" b="1" i="1">
                <a:latin typeface="Times New Roman"/>
                <a:cs typeface="Times New Roman"/>
              </a:rPr>
              <a:t>  </a:t>
            </a:r>
            <a:r>
              <a:rPr dirty="0" smtClean="0" sz="1400" spc="-10">
                <a:latin typeface="Times New Roman"/>
                <a:cs typeface="Times New Roman"/>
              </a:rPr>
              <a:t>Si</a:t>
            </a:r>
            <a:r>
              <a:rPr dirty="0" smtClean="0" sz="1400" spc="-5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ce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10">
                <a:latin typeface="Cambria Math"/>
                <a:cs typeface="Cambria Math"/>
              </a:rPr>
              <a:t>�</a:t>
            </a:r>
            <a:r>
              <a:rPr dirty="0" smtClean="0" baseline="-16666" sz="1500" spc="0">
                <a:latin typeface="Cambria Math"/>
                <a:cs typeface="Cambria Math"/>
              </a:rPr>
              <a:t>� </a:t>
            </a:r>
            <a:r>
              <a:rPr dirty="0" smtClean="0" baseline="-16666" sz="1500" spc="15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-45">
                <a:latin typeface="Cambria Math"/>
                <a:cs typeface="Cambria Math"/>
              </a:rPr>
              <a:t>�</a:t>
            </a:r>
            <a:r>
              <a:rPr dirty="0" smtClean="0" baseline="-16666" sz="1500" spc="0">
                <a:latin typeface="Cambria Math"/>
                <a:cs typeface="Cambria Math"/>
              </a:rPr>
              <a:t>� </a:t>
            </a:r>
            <a:r>
              <a:rPr dirty="0" smtClean="0" baseline="-16666" sz="1500" spc="52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�</a:t>
            </a:r>
            <a:r>
              <a:rPr dirty="0" smtClean="0" sz="1400" spc="125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1</a:t>
            </a:r>
            <a:r>
              <a:rPr dirty="0" smtClean="0" sz="1400" spc="-10">
                <a:latin typeface="Cambria Math"/>
                <a:cs typeface="Cambria Math"/>
              </a:rPr>
              <a:t>.0</a:t>
            </a:r>
            <a:r>
              <a:rPr dirty="0" smtClean="0" sz="1400" spc="-5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k</a:t>
            </a:r>
            <a:r>
              <a:rPr dirty="0" smtClean="0" sz="1400" spc="-10">
                <a:latin typeface="Cambria Math"/>
                <a:cs typeface="Cambria Math"/>
              </a:rPr>
              <a:t>Ω</a:t>
            </a:r>
            <a:endParaRPr sz="1400">
              <a:latin typeface="Cambria Math"/>
              <a:cs typeface="Cambria Math"/>
            </a:endParaRPr>
          </a:p>
          <a:p>
            <a:pPr marL="12700">
              <a:lnSpc>
                <a:spcPct val="100000"/>
              </a:lnSpc>
              <a:spcBef>
                <a:spcPts val="209"/>
              </a:spcBef>
            </a:pPr>
            <a:r>
              <a:rPr dirty="0" smtClean="0" sz="1400" spc="-10">
                <a:latin typeface="Times New Roman"/>
                <a:cs typeface="Times New Roman"/>
              </a:rPr>
              <a:t>and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70">
                <a:latin typeface="Cambria Math"/>
                <a:cs typeface="Cambria Math"/>
              </a:rPr>
              <a:t>�</a:t>
            </a:r>
            <a:r>
              <a:rPr dirty="0" smtClean="0" baseline="-16666" sz="1500" spc="0">
                <a:latin typeface="Cambria Math"/>
                <a:cs typeface="Cambria Math"/>
              </a:rPr>
              <a:t>� </a:t>
            </a:r>
            <a:r>
              <a:rPr dirty="0" smtClean="0" baseline="-16666" sz="1500" spc="22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-100">
                <a:latin typeface="Cambria Math"/>
                <a:cs typeface="Cambria Math"/>
              </a:rPr>
              <a:t>�</a:t>
            </a:r>
            <a:r>
              <a:rPr dirty="0" smtClean="0" baseline="-16666" sz="1500" spc="0">
                <a:latin typeface="Cambria Math"/>
                <a:cs typeface="Cambria Math"/>
              </a:rPr>
              <a:t>� </a:t>
            </a:r>
            <a:r>
              <a:rPr dirty="0" smtClean="0" baseline="-16666" sz="1500" spc="60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�</a:t>
            </a:r>
            <a:r>
              <a:rPr dirty="0" smtClean="0" sz="1400" spc="140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0</a:t>
            </a:r>
            <a:r>
              <a:rPr dirty="0" smtClean="0" sz="1400" spc="-5">
                <a:latin typeface="Cambria Math"/>
                <a:cs typeface="Cambria Math"/>
              </a:rPr>
              <a:t>.</a:t>
            </a:r>
            <a:r>
              <a:rPr dirty="0" smtClean="0" sz="1400" spc="-15">
                <a:latin typeface="Cambria Math"/>
                <a:cs typeface="Cambria Math"/>
              </a:rPr>
              <a:t>02</a:t>
            </a:r>
            <a:r>
              <a:rPr dirty="0" smtClean="0" sz="1400" spc="-10">
                <a:latin typeface="Cambria Math"/>
                <a:cs typeface="Cambria Math"/>
              </a:rPr>
              <a:t>2</a:t>
            </a:r>
            <a:r>
              <a:rPr dirty="0" smtClean="0" sz="1400" spc="-10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𝜇</a:t>
            </a:r>
            <a:r>
              <a:rPr dirty="0" smtClean="0" sz="1400" spc="-15">
                <a:latin typeface="Cambria Math"/>
                <a:cs typeface="Cambria Math"/>
              </a:rPr>
              <a:t>F</a:t>
            </a:r>
            <a:r>
              <a:rPr dirty="0" smtClean="0" sz="1400" spc="-5">
                <a:latin typeface="Times New Roman"/>
                <a:cs typeface="Times New Roman"/>
              </a:rPr>
              <a:t>,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27532" y="7227696"/>
            <a:ext cx="431292" cy="0"/>
          </a:xfrm>
          <a:custGeom>
            <a:avLst/>
            <a:gdLst/>
            <a:ahLst/>
            <a:cxnLst/>
            <a:rect l="l" t="t" r="r" b="b"/>
            <a:pathLst>
              <a:path w="431292" h="0">
                <a:moveTo>
                  <a:pt x="0" y="0"/>
                </a:moveTo>
                <a:lnTo>
                  <a:pt x="431292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" name="object 13"/>
          <p:cNvSpPr/>
          <p:nvPr/>
        </p:nvSpPr>
        <p:spPr>
          <a:xfrm>
            <a:off x="1489963" y="7227696"/>
            <a:ext cx="1652016" cy="0"/>
          </a:xfrm>
          <a:custGeom>
            <a:avLst/>
            <a:gdLst/>
            <a:ahLst/>
            <a:cxnLst/>
            <a:rect l="l" t="t" r="r" b="b"/>
            <a:pathLst>
              <a:path w="1652016" h="0">
                <a:moveTo>
                  <a:pt x="0" y="0"/>
                </a:moveTo>
                <a:lnTo>
                  <a:pt x="1652016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444500" y="7220204"/>
            <a:ext cx="3608704" cy="224154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baseline="37698" sz="2100" spc="-442">
                <a:latin typeface="Cambria Math"/>
                <a:cs typeface="Cambria Math"/>
              </a:rPr>
              <a:t>�</a:t>
            </a:r>
            <a:r>
              <a:rPr dirty="0" smtClean="0" baseline="36111" sz="1500" spc="0">
                <a:latin typeface="Cambria Math"/>
                <a:cs typeface="Cambria Math"/>
              </a:rPr>
              <a:t>𝑐</a:t>
            </a:r>
            <a:r>
              <a:rPr dirty="0" smtClean="0" baseline="37698" sz="2100" spc="-22">
                <a:latin typeface="Cambria Math"/>
                <a:cs typeface="Cambria Math"/>
              </a:rPr>
              <a:t>=</a:t>
            </a:r>
            <a:r>
              <a:rPr dirty="0" smtClean="0" baseline="37698" sz="2100" spc="120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2</a:t>
            </a:r>
            <a:r>
              <a:rPr dirty="0" smtClean="0" sz="1400" spc="-15">
                <a:latin typeface="Cambria Math"/>
                <a:cs typeface="Cambria Math"/>
              </a:rPr>
              <a:t>𝜋��</a:t>
            </a:r>
            <a:r>
              <a:rPr dirty="0" smtClean="0" sz="1400" spc="140">
                <a:latin typeface="Cambria Math"/>
                <a:cs typeface="Cambria Math"/>
              </a:rPr>
              <a:t> </a:t>
            </a:r>
            <a:r>
              <a:rPr dirty="0" smtClean="0" baseline="37698" sz="2100" spc="-22">
                <a:latin typeface="Cambria Math"/>
                <a:cs typeface="Cambria Math"/>
              </a:rPr>
              <a:t>=</a:t>
            </a:r>
            <a:r>
              <a:rPr dirty="0" smtClean="0" baseline="37698" sz="2100" spc="120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2</a:t>
            </a:r>
            <a:r>
              <a:rPr dirty="0" smtClean="0" sz="1400" spc="-15">
                <a:latin typeface="Cambria Math"/>
                <a:cs typeface="Cambria Math"/>
              </a:rPr>
              <a:t>𝜋</a:t>
            </a:r>
            <a:r>
              <a:rPr dirty="0" smtClean="0" baseline="1984" sz="2100" spc="-15">
                <a:latin typeface="Cambria Math"/>
                <a:cs typeface="Cambria Math"/>
              </a:rPr>
              <a:t>(</a:t>
            </a:r>
            <a:r>
              <a:rPr dirty="0" smtClean="0" sz="1400" spc="-15">
                <a:latin typeface="Cambria Math"/>
                <a:cs typeface="Cambria Math"/>
              </a:rPr>
              <a:t>1</a:t>
            </a:r>
            <a:r>
              <a:rPr dirty="0" smtClean="0" sz="1400" spc="-10">
                <a:latin typeface="Cambria Math"/>
                <a:cs typeface="Cambria Math"/>
              </a:rPr>
              <a:t>.0</a:t>
            </a:r>
            <a:r>
              <a:rPr dirty="0" smtClean="0" sz="1400" spc="-5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k</a:t>
            </a:r>
            <a:r>
              <a:rPr dirty="0" smtClean="0" sz="1400" spc="-15">
                <a:latin typeface="Cambria Math"/>
                <a:cs typeface="Cambria Math"/>
              </a:rPr>
              <a:t>Ω</a:t>
            </a:r>
            <a:r>
              <a:rPr dirty="0" smtClean="0" baseline="1984" sz="2100" spc="-7">
                <a:latin typeface="Cambria Math"/>
                <a:cs typeface="Cambria Math"/>
              </a:rPr>
              <a:t>)</a:t>
            </a:r>
            <a:r>
              <a:rPr dirty="0" smtClean="0" baseline="1984" sz="2100" spc="-15">
                <a:latin typeface="Cambria Math"/>
                <a:cs typeface="Cambria Math"/>
              </a:rPr>
              <a:t>(</a:t>
            </a:r>
            <a:r>
              <a:rPr dirty="0" smtClean="0" sz="1400" spc="-15">
                <a:latin typeface="Cambria Math"/>
                <a:cs typeface="Cambria Math"/>
              </a:rPr>
              <a:t>0</a:t>
            </a:r>
            <a:r>
              <a:rPr dirty="0" smtClean="0" sz="1400" spc="-5">
                <a:latin typeface="Cambria Math"/>
                <a:cs typeface="Cambria Math"/>
              </a:rPr>
              <a:t>.</a:t>
            </a:r>
            <a:r>
              <a:rPr dirty="0" smtClean="0" sz="1400" spc="-15">
                <a:latin typeface="Cambria Math"/>
                <a:cs typeface="Cambria Math"/>
              </a:rPr>
              <a:t>02</a:t>
            </a:r>
            <a:r>
              <a:rPr dirty="0" smtClean="0" sz="1400" spc="-10">
                <a:latin typeface="Cambria Math"/>
                <a:cs typeface="Cambria Math"/>
              </a:rPr>
              <a:t>2</a:t>
            </a:r>
            <a:r>
              <a:rPr dirty="0" smtClean="0" sz="1400" spc="-10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𝜇</a:t>
            </a:r>
            <a:r>
              <a:rPr dirty="0" smtClean="0" sz="1400" spc="-15">
                <a:latin typeface="Cambria Math"/>
                <a:cs typeface="Cambria Math"/>
              </a:rPr>
              <a:t>F</a:t>
            </a:r>
            <a:r>
              <a:rPr dirty="0" smtClean="0" baseline="1984" sz="2100" spc="-15">
                <a:latin typeface="Cambria Math"/>
                <a:cs typeface="Cambria Math"/>
              </a:rPr>
              <a:t>)</a:t>
            </a:r>
            <a:r>
              <a:rPr dirty="0" smtClean="0" baseline="1984" sz="2100" spc="120">
                <a:latin typeface="Cambria Math"/>
                <a:cs typeface="Cambria Math"/>
              </a:rPr>
              <a:t> </a:t>
            </a:r>
            <a:r>
              <a:rPr dirty="0" smtClean="0" baseline="37698" sz="2100" spc="-22">
                <a:latin typeface="Cambria Math"/>
                <a:cs typeface="Cambria Math"/>
              </a:rPr>
              <a:t>=</a:t>
            </a:r>
            <a:r>
              <a:rPr dirty="0" smtClean="0" baseline="37698" sz="2100" spc="120">
                <a:latin typeface="Cambria Math"/>
                <a:cs typeface="Cambria Math"/>
              </a:rPr>
              <a:t> </a:t>
            </a:r>
            <a:r>
              <a:rPr dirty="0" smtClean="0" baseline="37698" sz="2100" spc="-22">
                <a:latin typeface="Cambria Math"/>
                <a:cs typeface="Cambria Math"/>
              </a:rPr>
              <a:t>7</a:t>
            </a:r>
            <a:r>
              <a:rPr dirty="0" smtClean="0" baseline="37698" sz="2100" spc="-7">
                <a:latin typeface="Cambria Math"/>
                <a:cs typeface="Cambria Math"/>
              </a:rPr>
              <a:t>.</a:t>
            </a:r>
            <a:r>
              <a:rPr dirty="0" smtClean="0" baseline="37698" sz="2100" spc="-22">
                <a:latin typeface="Cambria Math"/>
                <a:cs typeface="Cambria Math"/>
              </a:rPr>
              <a:t>2</a:t>
            </a:r>
            <a:r>
              <a:rPr dirty="0" smtClean="0" baseline="37698" sz="2100" spc="-15">
                <a:latin typeface="Cambria Math"/>
                <a:cs typeface="Cambria Math"/>
              </a:rPr>
              <a:t>3</a:t>
            </a:r>
            <a:r>
              <a:rPr dirty="0" smtClean="0" baseline="37698" sz="2100" spc="-15">
                <a:latin typeface="Cambria Math"/>
                <a:cs typeface="Cambria Math"/>
              </a:rPr>
              <a:t> </a:t>
            </a:r>
            <a:r>
              <a:rPr dirty="0" smtClean="0" baseline="37698" sz="2100" spc="-22">
                <a:latin typeface="Cambria Math"/>
                <a:cs typeface="Cambria Math"/>
              </a:rPr>
              <a:t>kHz</a:t>
            </a:r>
            <a:endParaRPr baseline="37698" sz="2100">
              <a:latin typeface="Cambria Math"/>
              <a:cs typeface="Cambria Math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80947" y="6965695"/>
            <a:ext cx="1397000" cy="224154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  <a:tabLst>
                <a:tab pos="1285240" algn="l"/>
              </a:tabLst>
            </a:pPr>
            <a:r>
              <a:rPr dirty="0" smtClean="0" sz="1400" spc="-10">
                <a:latin typeface="Cambria Math"/>
                <a:cs typeface="Cambria Math"/>
              </a:rPr>
              <a:t>1</a:t>
            </a:r>
            <a:r>
              <a:rPr dirty="0" smtClean="0" sz="1400" spc="-10">
                <a:latin typeface="Cambria Math"/>
                <a:cs typeface="Cambria Math"/>
              </a:rPr>
              <a:t>	</a:t>
            </a:r>
            <a:r>
              <a:rPr dirty="0" smtClean="0" sz="1400" spc="-10">
                <a:latin typeface="Cambria Math"/>
                <a:cs typeface="Cambria Math"/>
              </a:rPr>
              <a:t>1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44500" y="7454138"/>
            <a:ext cx="6884670" cy="175260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 spc="-10">
                <a:latin typeface="Times New Roman"/>
                <a:cs typeface="Times New Roman"/>
              </a:rPr>
              <a:t>For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20">
                <a:latin typeface="Times New Roman"/>
                <a:cs typeface="Times New Roman"/>
              </a:rPr>
              <a:t>B</a:t>
            </a:r>
            <a:r>
              <a:rPr dirty="0" smtClean="0" sz="1400" spc="-10">
                <a:latin typeface="Times New Roman"/>
                <a:cs typeface="Times New Roman"/>
              </a:rPr>
              <a:t>utterworth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resp</a:t>
            </a:r>
            <a:r>
              <a:rPr dirty="0" smtClean="0" sz="1400" spc="-5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nse,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75">
                <a:latin typeface="Cambria Math"/>
                <a:cs typeface="Cambria Math"/>
              </a:rPr>
              <a:t>�</a:t>
            </a:r>
            <a:r>
              <a:rPr dirty="0" smtClean="0" baseline="-16666" sz="1500" spc="120">
                <a:latin typeface="Cambria Math"/>
                <a:cs typeface="Cambria Math"/>
              </a:rPr>
              <a:t>1</a:t>
            </a:r>
            <a:r>
              <a:rPr dirty="0" smtClean="0" baseline="1984" sz="2100" spc="-22">
                <a:latin typeface="Cambria Math"/>
                <a:cs typeface="Cambria Math"/>
              </a:rPr>
              <a:t>⁄</a:t>
            </a:r>
            <a:r>
              <a:rPr dirty="0" smtClean="0" sz="1400" spc="-45">
                <a:latin typeface="Cambria Math"/>
                <a:cs typeface="Cambria Math"/>
              </a:rPr>
              <a:t>�</a:t>
            </a:r>
            <a:r>
              <a:rPr dirty="0" smtClean="0" baseline="-16666" sz="1500" spc="30">
                <a:latin typeface="Cambria Math"/>
                <a:cs typeface="Cambria Math"/>
              </a:rPr>
              <a:t>2</a:t>
            </a:r>
            <a:r>
              <a:rPr dirty="0" smtClean="0" baseline="-16666" sz="1500" spc="30">
                <a:latin typeface="Cambria Math"/>
                <a:cs typeface="Cambria Math"/>
              </a:rPr>
              <a:t> </a:t>
            </a:r>
            <a:r>
              <a:rPr dirty="0" smtClean="0" baseline="-16666" sz="1500" spc="15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0</a:t>
            </a:r>
            <a:r>
              <a:rPr dirty="0" smtClean="0" sz="1400" spc="-5">
                <a:latin typeface="Cambria Math"/>
                <a:cs typeface="Cambria Math"/>
              </a:rPr>
              <a:t>.</a:t>
            </a:r>
            <a:r>
              <a:rPr dirty="0" smtClean="0" sz="1400" spc="-15">
                <a:latin typeface="Cambria Math"/>
                <a:cs typeface="Cambria Math"/>
              </a:rPr>
              <a:t>586</a:t>
            </a:r>
            <a:r>
              <a:rPr dirty="0" smtClean="0" sz="1400" spc="-5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15"/>
              </a:spcBef>
            </a:pPr>
            <a:r>
              <a:rPr dirty="0" smtClean="0" sz="1400" spc="-75">
                <a:latin typeface="Cambria Math"/>
                <a:cs typeface="Cambria Math"/>
              </a:rPr>
              <a:t>�</a:t>
            </a:r>
            <a:r>
              <a:rPr dirty="0" smtClean="0" baseline="-16666" sz="1500" spc="30">
                <a:latin typeface="Cambria Math"/>
                <a:cs typeface="Cambria Math"/>
              </a:rPr>
              <a:t>1</a:t>
            </a:r>
            <a:r>
              <a:rPr dirty="0" smtClean="0" baseline="-16666" sz="1500" spc="30">
                <a:latin typeface="Cambria Math"/>
                <a:cs typeface="Cambria Math"/>
              </a:rPr>
              <a:t> </a:t>
            </a:r>
            <a:r>
              <a:rPr dirty="0" smtClean="0" baseline="-16666" sz="1500" spc="7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0</a:t>
            </a:r>
            <a:r>
              <a:rPr dirty="0" smtClean="0" sz="1400" spc="-5">
                <a:latin typeface="Cambria Math"/>
                <a:cs typeface="Cambria Math"/>
              </a:rPr>
              <a:t>.</a:t>
            </a:r>
            <a:r>
              <a:rPr dirty="0" smtClean="0" sz="1400" spc="-15">
                <a:latin typeface="Cambria Math"/>
                <a:cs typeface="Cambria Math"/>
              </a:rPr>
              <a:t>586</a:t>
            </a:r>
            <a:r>
              <a:rPr dirty="0" smtClean="0" sz="1400" spc="-40">
                <a:latin typeface="Cambria Math"/>
                <a:cs typeface="Cambria Math"/>
              </a:rPr>
              <a:t>�</a:t>
            </a:r>
            <a:r>
              <a:rPr dirty="0" smtClean="0" baseline="-16666" sz="1500" spc="30">
                <a:latin typeface="Cambria Math"/>
                <a:cs typeface="Cambria Math"/>
              </a:rPr>
              <a:t>2</a:t>
            </a:r>
            <a:r>
              <a:rPr dirty="0" smtClean="0" baseline="-16666" sz="1500" spc="30">
                <a:latin typeface="Cambria Math"/>
                <a:cs typeface="Cambria Math"/>
              </a:rPr>
              <a:t> </a:t>
            </a:r>
            <a:r>
              <a:rPr dirty="0" smtClean="0" baseline="-16666" sz="1500" spc="15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0</a:t>
            </a:r>
            <a:r>
              <a:rPr dirty="0" smtClean="0" sz="1400" spc="-5">
                <a:latin typeface="Cambria Math"/>
                <a:cs typeface="Cambria Math"/>
              </a:rPr>
              <a:t>.</a:t>
            </a:r>
            <a:r>
              <a:rPr dirty="0" smtClean="0" sz="1400" spc="-15">
                <a:latin typeface="Cambria Math"/>
                <a:cs typeface="Cambria Math"/>
              </a:rPr>
              <a:t>58</a:t>
            </a:r>
            <a:r>
              <a:rPr dirty="0" smtClean="0" sz="1400" spc="-5">
                <a:latin typeface="Cambria Math"/>
                <a:cs typeface="Cambria Math"/>
              </a:rPr>
              <a:t>6</a:t>
            </a:r>
            <a:r>
              <a:rPr dirty="0" smtClean="0" baseline="1984" sz="2100" spc="-15">
                <a:latin typeface="Cambria Math"/>
                <a:cs typeface="Cambria Math"/>
              </a:rPr>
              <a:t>(</a:t>
            </a:r>
            <a:r>
              <a:rPr dirty="0" smtClean="0" sz="1400" spc="-15">
                <a:latin typeface="Cambria Math"/>
                <a:cs typeface="Cambria Math"/>
              </a:rPr>
              <a:t>1</a:t>
            </a:r>
            <a:r>
              <a:rPr dirty="0" smtClean="0" sz="1400" spc="-10">
                <a:latin typeface="Cambria Math"/>
                <a:cs typeface="Cambria Math"/>
              </a:rPr>
              <a:t>.0</a:t>
            </a:r>
            <a:r>
              <a:rPr dirty="0" smtClean="0" sz="1400" spc="-5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k</a:t>
            </a:r>
            <a:r>
              <a:rPr dirty="0" smtClean="0" sz="1400" spc="-15">
                <a:latin typeface="Cambria Math"/>
                <a:cs typeface="Cambria Math"/>
              </a:rPr>
              <a:t>Ω</a:t>
            </a:r>
            <a:r>
              <a:rPr dirty="0" smtClean="0" baseline="1984" sz="2100" spc="-15">
                <a:latin typeface="Cambria Math"/>
                <a:cs typeface="Cambria Math"/>
              </a:rPr>
              <a:t>)</a:t>
            </a:r>
            <a:r>
              <a:rPr dirty="0" smtClean="0" baseline="1984" sz="2100" spc="127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58</a:t>
            </a:r>
            <a:r>
              <a:rPr dirty="0" smtClean="0" sz="1400" spc="-10">
                <a:latin typeface="Cambria Math"/>
                <a:cs typeface="Cambria Math"/>
              </a:rPr>
              <a:t>6</a:t>
            </a:r>
            <a:r>
              <a:rPr dirty="0" smtClean="0" sz="1400" spc="-10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k</a:t>
            </a:r>
            <a:r>
              <a:rPr dirty="0" smtClean="0" sz="1400" spc="-10">
                <a:latin typeface="Cambria Math"/>
                <a:cs typeface="Cambria Math"/>
              </a:rPr>
              <a:t>Ω</a:t>
            </a:r>
            <a:endParaRPr sz="1400">
              <a:latin typeface="Cambria Math"/>
              <a:cs typeface="Cambria Math"/>
            </a:endParaRPr>
          </a:p>
          <a:p>
            <a:pPr marL="12700">
              <a:lnSpc>
                <a:spcPct val="100000"/>
              </a:lnSpc>
              <a:spcBef>
                <a:spcPts val="165"/>
              </a:spcBef>
            </a:pPr>
            <a:r>
              <a:rPr dirty="0" smtClean="0" sz="1400" spc="-10">
                <a:latin typeface="Times New Roman"/>
                <a:cs typeface="Times New Roman"/>
              </a:rPr>
              <a:t>We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ele</a:t>
            </a:r>
            <a:r>
              <a:rPr dirty="0" smtClean="0" sz="1400" spc="-20">
                <a:latin typeface="Times New Roman"/>
                <a:cs typeface="Times New Roman"/>
              </a:rPr>
              <a:t>c</a:t>
            </a:r>
            <a:r>
              <a:rPr dirty="0" smtClean="0" sz="1400" spc="-5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stan</a:t>
            </a:r>
            <a:r>
              <a:rPr dirty="0" smtClean="0" sz="1400" spc="-5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ard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value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as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-20">
                <a:latin typeface="Times New Roman"/>
                <a:cs typeface="Times New Roman"/>
              </a:rPr>
              <a:t>a</a:t>
            </a:r>
            <a:r>
              <a:rPr dirty="0" smtClean="0" sz="1400" spc="-5">
                <a:latin typeface="Times New Roman"/>
                <a:cs typeface="Times New Roman"/>
              </a:rPr>
              <a:t>r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as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possi</a:t>
            </a:r>
            <a:r>
              <a:rPr dirty="0" smtClean="0" sz="1400" spc="-5">
                <a:latin typeface="Times New Roman"/>
                <a:cs typeface="Times New Roman"/>
              </a:rPr>
              <a:t>b</a:t>
            </a:r>
            <a:r>
              <a:rPr dirty="0" smtClean="0" sz="1400" spc="-5">
                <a:latin typeface="Times New Roman"/>
                <a:cs typeface="Times New Roman"/>
              </a:rPr>
              <a:t>le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to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this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2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alculated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value.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1000"/>
              </a:lnSpc>
              <a:spcBef>
                <a:spcPts val="1"/>
              </a:spcBef>
            </a:pPr>
            <a:endParaRPr sz="1000"/>
          </a:p>
          <a:p>
            <a:pPr marL="239395" indent="-227329">
              <a:lnSpc>
                <a:spcPct val="100000"/>
              </a:lnSpc>
              <a:buFont typeface="Wingdings"/>
              <a:buChar char=""/>
              <a:tabLst>
                <a:tab pos="239395" algn="l"/>
              </a:tabLst>
            </a:pPr>
            <a:r>
              <a:rPr dirty="0" smtClean="0" sz="1400" spc="-10" b="1">
                <a:latin typeface="Times New Roman"/>
                <a:cs typeface="Times New Roman"/>
              </a:rPr>
              <a:t>Casca</a:t>
            </a:r>
            <a:r>
              <a:rPr dirty="0" smtClean="0" sz="1400" spc="-5" b="1">
                <a:latin typeface="Times New Roman"/>
                <a:cs typeface="Times New Roman"/>
              </a:rPr>
              <a:t>d</a:t>
            </a:r>
            <a:r>
              <a:rPr dirty="0" smtClean="0" sz="1400" spc="-10" b="1">
                <a:latin typeface="Times New Roman"/>
                <a:cs typeface="Times New Roman"/>
              </a:rPr>
              <a:t>ed</a:t>
            </a:r>
            <a:r>
              <a:rPr dirty="0" smtClean="0" sz="1400" spc="45" b="1">
                <a:latin typeface="Times New Roman"/>
                <a:cs typeface="Times New Roman"/>
              </a:rPr>
              <a:t> </a:t>
            </a:r>
            <a:r>
              <a:rPr dirty="0" smtClean="0" sz="1400" spc="-10" b="1">
                <a:latin typeface="Times New Roman"/>
                <a:cs typeface="Times New Roman"/>
              </a:rPr>
              <a:t>L</a:t>
            </a:r>
            <a:r>
              <a:rPr dirty="0" smtClean="0" sz="1400" spc="-5" b="1">
                <a:latin typeface="Times New Roman"/>
                <a:cs typeface="Times New Roman"/>
              </a:rPr>
              <a:t>o</a:t>
            </a:r>
            <a:r>
              <a:rPr dirty="0" smtClean="0" sz="1400" spc="-20" b="1">
                <a:latin typeface="Times New Roman"/>
                <a:cs typeface="Times New Roman"/>
              </a:rPr>
              <a:t>w</a:t>
            </a:r>
            <a:r>
              <a:rPr dirty="0" smtClean="0" sz="1400" spc="-10" b="1">
                <a:latin typeface="Times New Roman"/>
                <a:cs typeface="Times New Roman"/>
              </a:rPr>
              <a:t>-Pa</a:t>
            </a:r>
            <a:r>
              <a:rPr dirty="0" smtClean="0" sz="1400" spc="-5" b="1">
                <a:latin typeface="Times New Roman"/>
                <a:cs typeface="Times New Roman"/>
              </a:rPr>
              <a:t>s</a:t>
            </a:r>
            <a:r>
              <a:rPr dirty="0" smtClean="0" sz="1400" spc="-10" b="1">
                <a:latin typeface="Times New Roman"/>
                <a:cs typeface="Times New Roman"/>
              </a:rPr>
              <a:t>s</a:t>
            </a:r>
            <a:r>
              <a:rPr dirty="0" smtClean="0" sz="1400" spc="45" b="1">
                <a:latin typeface="Times New Roman"/>
                <a:cs typeface="Times New Roman"/>
              </a:rPr>
              <a:t> </a:t>
            </a:r>
            <a:r>
              <a:rPr dirty="0" smtClean="0" sz="1400" spc="-10" b="1">
                <a:latin typeface="Times New Roman"/>
                <a:cs typeface="Times New Roman"/>
              </a:rPr>
              <a:t>Filters:</a:t>
            </a:r>
            <a:r>
              <a:rPr dirty="0" smtClean="0" sz="1400" spc="50" b="1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Each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additional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filter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in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cascaded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arrangement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adds</a:t>
            </a:r>
            <a:r>
              <a:rPr dirty="0" smtClean="0" sz="1400" spc="7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−</a:t>
            </a:r>
            <a:r>
              <a:rPr dirty="0" smtClean="0" sz="1400" spc="-15">
                <a:latin typeface="Cambria Math"/>
                <a:cs typeface="Cambria Math"/>
              </a:rPr>
              <a:t>2</a:t>
            </a:r>
            <a:r>
              <a:rPr dirty="0" smtClean="0" sz="1400" spc="-10">
                <a:latin typeface="Cambria Math"/>
                <a:cs typeface="Cambria Math"/>
              </a:rPr>
              <a:t>0</a:t>
            </a:r>
            <a:r>
              <a:rPr dirty="0" smtClean="0" sz="1400" spc="-10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dB</a:t>
            </a:r>
            <a:endParaRPr sz="1400">
              <a:latin typeface="Cambria Math"/>
              <a:cs typeface="Cambria Math"/>
            </a:endParaRPr>
          </a:p>
          <a:p>
            <a:pPr marL="239395">
              <a:lnSpc>
                <a:spcPct val="100000"/>
              </a:lnSpc>
              <a:spcBef>
                <a:spcPts val="180"/>
              </a:spcBef>
            </a:pPr>
            <a:r>
              <a:rPr dirty="0" smtClean="0" sz="1400" spc="-10">
                <a:latin typeface="Times New Roman"/>
                <a:cs typeface="Times New Roman"/>
              </a:rPr>
              <a:t>to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the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rol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-</a:t>
            </a:r>
            <a:r>
              <a:rPr dirty="0" smtClean="0" sz="1400" spc="-10">
                <a:latin typeface="Times New Roman"/>
                <a:cs typeface="Times New Roman"/>
              </a:rPr>
              <a:t>off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rate.</a:t>
            </a:r>
            <a:endParaRPr sz="1400">
              <a:latin typeface="Times New Roman"/>
              <a:cs typeface="Times New Roman"/>
            </a:endParaRPr>
          </a:p>
          <a:p>
            <a:pPr marL="239395" marR="12700" indent="-227329">
              <a:lnSpc>
                <a:spcPct val="110700"/>
              </a:lnSpc>
              <a:spcBef>
                <a:spcPts val="20"/>
              </a:spcBef>
              <a:buFont typeface="Wingdings"/>
              <a:buChar char=""/>
              <a:tabLst>
                <a:tab pos="239395" algn="l"/>
              </a:tabLst>
            </a:pP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thre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-pole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filter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is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required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to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get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thir</a:t>
            </a:r>
            <a:r>
              <a:rPr dirty="0" smtClean="0" sz="1400" spc="5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-order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lo</a:t>
            </a:r>
            <a:r>
              <a:rPr dirty="0" smtClean="0" sz="1400" spc="-15">
                <a:latin typeface="Times New Roman"/>
                <a:cs typeface="Times New Roman"/>
              </a:rPr>
              <a:t>w</a:t>
            </a:r>
            <a:r>
              <a:rPr dirty="0" smtClean="0" sz="1400" spc="-10">
                <a:latin typeface="Times New Roman"/>
                <a:cs typeface="Times New Roman"/>
              </a:rPr>
              <a:t>-pass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response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(</a:t>
            </a:r>
            <a:r>
              <a:rPr dirty="0" smtClean="0" sz="1400" spc="-10">
                <a:latin typeface="Cambria Math"/>
                <a:cs typeface="Cambria Math"/>
              </a:rPr>
              <a:t>−</a:t>
            </a:r>
            <a:r>
              <a:rPr dirty="0" smtClean="0" sz="1400" spc="-15">
                <a:latin typeface="Cambria Math"/>
                <a:cs typeface="Cambria Math"/>
              </a:rPr>
              <a:t>6</a:t>
            </a:r>
            <a:r>
              <a:rPr dirty="0" smtClean="0" sz="1400" spc="-10">
                <a:latin typeface="Cambria Math"/>
                <a:cs typeface="Cambria Math"/>
              </a:rPr>
              <a:t>0</a:t>
            </a:r>
            <a:r>
              <a:rPr dirty="0" smtClean="0" sz="1400" spc="-5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d</a:t>
            </a:r>
            <a:r>
              <a:rPr dirty="0" smtClean="0" sz="1400" spc="-5">
                <a:latin typeface="Cambria Math"/>
                <a:cs typeface="Cambria Math"/>
              </a:rPr>
              <a:t>B</a:t>
            </a:r>
            <a:r>
              <a:rPr dirty="0" smtClean="0" sz="1400" spc="-15">
                <a:latin typeface="Cambria Math"/>
                <a:cs typeface="Cambria Math"/>
              </a:rPr>
              <a:t>/</a:t>
            </a:r>
            <a:r>
              <a:rPr dirty="0" smtClean="0" sz="1400" spc="-10">
                <a:latin typeface="Cambria Math"/>
                <a:cs typeface="Cambria Math"/>
              </a:rPr>
              <a:t>decade</a:t>
            </a:r>
            <a:r>
              <a:rPr dirty="0" smtClean="0" sz="1400" spc="-5">
                <a:latin typeface="Times New Roman"/>
                <a:cs typeface="Times New Roman"/>
              </a:rPr>
              <a:t>).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5">
                <a:latin typeface="Times New Roman"/>
                <a:cs typeface="Times New Roman"/>
              </a:rPr>
              <a:t>h</a:t>
            </a:r>
            <a:r>
              <a:rPr dirty="0" smtClean="0" sz="1400" spc="-5">
                <a:latin typeface="Times New Roman"/>
                <a:cs typeface="Times New Roman"/>
              </a:rPr>
              <a:t>is</a:t>
            </a:r>
            <a:r>
              <a:rPr dirty="0" smtClean="0" sz="1400" spc="-5">
                <a:latin typeface="Times New Roman"/>
                <a:cs typeface="Times New Roman"/>
              </a:rPr>
              <a:t> is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done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by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c</a:t>
            </a:r>
            <a:r>
              <a:rPr dirty="0" smtClean="0" sz="1400" spc="-2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scading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tw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-po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Salle</a:t>
            </a:r>
            <a:r>
              <a:rPr dirty="0" smtClean="0" sz="1400" spc="-5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-Key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lo</a:t>
            </a:r>
            <a:r>
              <a:rPr dirty="0" smtClean="0" sz="1400" spc="-5">
                <a:latin typeface="Times New Roman"/>
                <a:cs typeface="Times New Roman"/>
              </a:rPr>
              <a:t>w</a:t>
            </a:r>
            <a:r>
              <a:rPr dirty="0" smtClean="0" sz="1400" spc="-10">
                <a:latin typeface="Times New Roman"/>
                <a:cs typeface="Times New Roman"/>
              </a:rPr>
              <a:t>-pass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filter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-2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si</a:t>
            </a:r>
            <a:r>
              <a:rPr dirty="0" smtClean="0" sz="1400" spc="-5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gl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-</a:t>
            </a:r>
            <a:r>
              <a:rPr dirty="0" smtClean="0" sz="1400" spc="-10">
                <a:latin typeface="Times New Roman"/>
                <a:cs typeface="Times New Roman"/>
              </a:rPr>
              <a:t>pole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low-p</a:t>
            </a:r>
            <a:r>
              <a:rPr dirty="0" smtClean="0" sz="1400" spc="-2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ss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filter,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304800" y="307847"/>
            <a:ext cx="7163561" cy="0"/>
          </a:xfrm>
          <a:custGeom>
            <a:avLst/>
            <a:gdLst/>
            <a:ahLst/>
            <a:cxnLst/>
            <a:rect l="l" t="t" r="r" b="b"/>
            <a:pathLst>
              <a:path w="7163561" h="0">
                <a:moveTo>
                  <a:pt x="0" y="0"/>
                </a:moveTo>
                <a:lnTo>
                  <a:pt x="7163561" y="0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" name="object 18"/>
          <p:cNvSpPr/>
          <p:nvPr/>
        </p:nvSpPr>
        <p:spPr>
          <a:xfrm>
            <a:off x="307847" y="310895"/>
            <a:ext cx="0" cy="9437370"/>
          </a:xfrm>
          <a:custGeom>
            <a:avLst/>
            <a:gdLst/>
            <a:ahLst/>
            <a:cxnLst/>
            <a:rect l="l" t="t" r="r" b="b"/>
            <a:pathLst>
              <a:path w="0" h="9437370">
                <a:moveTo>
                  <a:pt x="0" y="0"/>
                </a:moveTo>
                <a:lnTo>
                  <a:pt x="0" y="9437370"/>
                </a:lnTo>
              </a:path>
            </a:pathLst>
          </a:custGeom>
          <a:ln w="73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" name="object 19"/>
          <p:cNvSpPr/>
          <p:nvPr/>
        </p:nvSpPr>
        <p:spPr>
          <a:xfrm>
            <a:off x="7465314" y="310895"/>
            <a:ext cx="0" cy="9437370"/>
          </a:xfrm>
          <a:custGeom>
            <a:avLst/>
            <a:gdLst/>
            <a:ahLst/>
            <a:cxnLst/>
            <a:rect l="l" t="t" r="r" b="b"/>
            <a:pathLst>
              <a:path w="0" h="9437370">
                <a:moveTo>
                  <a:pt x="0" y="0"/>
                </a:moveTo>
                <a:lnTo>
                  <a:pt x="0" y="9437370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0" name="object 20"/>
          <p:cNvSpPr/>
          <p:nvPr/>
        </p:nvSpPr>
        <p:spPr>
          <a:xfrm>
            <a:off x="304800" y="9751314"/>
            <a:ext cx="7163561" cy="0"/>
          </a:xfrm>
          <a:custGeom>
            <a:avLst/>
            <a:gdLst/>
            <a:ahLst/>
            <a:cxnLst/>
            <a:rect l="l" t="t" r="r" b="b"/>
            <a:pathLst>
              <a:path w="7163561" h="0">
                <a:moveTo>
                  <a:pt x="0" y="0"/>
                </a:moveTo>
                <a:lnTo>
                  <a:pt x="7163561" y="0"/>
                </a:lnTo>
              </a:path>
            </a:pathLst>
          </a:custGeom>
          <a:ln w="73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1" name="object 21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95885">
              <a:lnSpc>
                <a:spcPct val="100000"/>
              </a:lnSpc>
            </a:pPr>
            <a:fld id="{81D60167-4931-47E6-BA6A-407CBD079E47}" type="slidenum">
              <a:rPr dirty="0" smtClean="0" sz="1100" spc="-10">
                <a:latin typeface="Calibri"/>
                <a:cs typeface="Calibri"/>
              </a:rPr>
              <a:t>1</a:t>
            </a:fld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20823" y="1131569"/>
            <a:ext cx="5367528" cy="5219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44500" y="421040"/>
            <a:ext cx="6882765" cy="95313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239395" marR="12700">
              <a:lnSpc>
                <a:spcPct val="110400"/>
              </a:lnSpc>
            </a:pPr>
            <a:r>
              <a:rPr dirty="0" smtClean="0" sz="1400" spc="-10">
                <a:latin typeface="Times New Roman"/>
                <a:cs typeface="Times New Roman"/>
              </a:rPr>
              <a:t>as</a:t>
            </a:r>
            <a:r>
              <a:rPr dirty="0" smtClean="0" sz="1400" spc="1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shown</a:t>
            </a:r>
            <a:r>
              <a:rPr dirty="0" smtClean="0" sz="1400" spc="1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in</a:t>
            </a:r>
            <a:r>
              <a:rPr dirty="0" smtClean="0" sz="1400" spc="1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Figu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1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1</a:t>
            </a:r>
            <a:r>
              <a:rPr dirty="0" smtClean="0" sz="1400" spc="5">
                <a:latin typeface="Times New Roman"/>
                <a:cs typeface="Times New Roman"/>
              </a:rPr>
              <a:t>5</a:t>
            </a:r>
            <a:r>
              <a:rPr dirty="0" smtClean="0" sz="1400" spc="-5">
                <a:latin typeface="Times New Roman"/>
                <a:cs typeface="Times New Roman"/>
              </a:rPr>
              <a:t>-</a:t>
            </a:r>
            <a:r>
              <a:rPr dirty="0" smtClean="0" sz="1400" spc="-15">
                <a:latin typeface="Times New Roman"/>
                <a:cs typeface="Times New Roman"/>
              </a:rPr>
              <a:t>1</a:t>
            </a:r>
            <a:r>
              <a:rPr dirty="0" smtClean="0" sz="1400" spc="-10">
                <a:latin typeface="Times New Roman"/>
                <a:cs typeface="Times New Roman"/>
              </a:rPr>
              <a:t>0(a).</a:t>
            </a:r>
            <a:r>
              <a:rPr dirty="0" smtClean="0" sz="1400" spc="1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Fi</a:t>
            </a:r>
            <a:r>
              <a:rPr dirty="0" smtClean="0" sz="1400" spc="-5">
                <a:latin typeface="Times New Roman"/>
                <a:cs typeface="Times New Roman"/>
              </a:rPr>
              <a:t>g</a:t>
            </a:r>
            <a:r>
              <a:rPr dirty="0" smtClean="0" sz="1400" spc="-10">
                <a:latin typeface="Times New Roman"/>
                <a:cs typeface="Times New Roman"/>
              </a:rPr>
              <a:t>ure</a:t>
            </a:r>
            <a:r>
              <a:rPr dirty="0" smtClean="0" sz="1400" spc="1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1</a:t>
            </a:r>
            <a:r>
              <a:rPr dirty="0" smtClean="0" sz="1400" spc="-5">
                <a:latin typeface="Times New Roman"/>
                <a:cs typeface="Times New Roman"/>
              </a:rPr>
              <a:t>5</a:t>
            </a:r>
            <a:r>
              <a:rPr dirty="0" smtClean="0" sz="1400" spc="-10">
                <a:latin typeface="Times New Roman"/>
                <a:cs typeface="Times New Roman"/>
              </a:rPr>
              <a:t>-</a:t>
            </a:r>
            <a:r>
              <a:rPr dirty="0" smtClean="0" sz="1400" spc="-10">
                <a:latin typeface="Times New Roman"/>
                <a:cs typeface="Times New Roman"/>
              </a:rPr>
              <a:t>10(b)</a:t>
            </a:r>
            <a:r>
              <a:rPr dirty="0" smtClean="0" sz="1400" spc="1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sho</a:t>
            </a:r>
            <a:r>
              <a:rPr dirty="0" smtClean="0" sz="1400" spc="-20">
                <a:latin typeface="Times New Roman"/>
                <a:cs typeface="Times New Roman"/>
              </a:rPr>
              <a:t>w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1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1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fou</a:t>
            </a:r>
            <a:r>
              <a:rPr dirty="0" smtClean="0" sz="1400" spc="5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-</a:t>
            </a:r>
            <a:r>
              <a:rPr dirty="0" smtClean="0" sz="1400" spc="-10">
                <a:latin typeface="Times New Roman"/>
                <a:cs typeface="Times New Roman"/>
              </a:rPr>
              <a:t>pole</a:t>
            </a:r>
            <a:r>
              <a:rPr dirty="0" smtClean="0" sz="1400" spc="1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conf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guration</a:t>
            </a:r>
            <a:r>
              <a:rPr dirty="0" smtClean="0" sz="1400" spc="1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obtained</a:t>
            </a:r>
            <a:r>
              <a:rPr dirty="0" smtClean="0" sz="1400" spc="1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by</a:t>
            </a:r>
            <a:r>
              <a:rPr dirty="0" smtClean="0" sz="1400" spc="-5">
                <a:latin typeface="Times New Roman"/>
                <a:cs typeface="Times New Roman"/>
              </a:rPr>
              <a:t> c</a:t>
            </a:r>
            <a:r>
              <a:rPr dirty="0" smtClean="0" sz="1400" spc="-2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scading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two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Salle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-Key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(2-pole)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low-p</a:t>
            </a:r>
            <a:r>
              <a:rPr dirty="0" smtClean="0" sz="1400" spc="-2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ss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filters.</a:t>
            </a:r>
            <a:endParaRPr sz="1400">
              <a:latin typeface="Times New Roman"/>
              <a:cs typeface="Times New Roman"/>
            </a:endParaRPr>
          </a:p>
          <a:p>
            <a:pPr marL="239395" marR="12700" indent="-227329">
              <a:lnSpc>
                <a:spcPts val="1850"/>
              </a:lnSpc>
              <a:spcBef>
                <a:spcPts val="85"/>
              </a:spcBef>
              <a:buFont typeface="Wingdings"/>
              <a:buChar char=""/>
              <a:tabLst>
                <a:tab pos="239395" algn="l"/>
              </a:tabLst>
            </a:pPr>
            <a:r>
              <a:rPr dirty="0" smtClean="0" sz="1400" spc="-10">
                <a:latin typeface="Times New Roman"/>
                <a:cs typeface="Times New Roman"/>
              </a:rPr>
              <a:t>In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general,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4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fou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-pole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45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filter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45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is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preferred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4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bec</a:t>
            </a:r>
            <a:r>
              <a:rPr dirty="0" smtClean="0" sz="1400" spc="-2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use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45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it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4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uses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4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the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5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same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4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nu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-5">
                <a:latin typeface="Times New Roman"/>
                <a:cs typeface="Times New Roman"/>
              </a:rPr>
              <a:t>b</a:t>
            </a:r>
            <a:r>
              <a:rPr dirty="0" smtClean="0" sz="1400" spc="-10">
                <a:latin typeface="Times New Roman"/>
                <a:cs typeface="Times New Roman"/>
              </a:rPr>
              <a:t>er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4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of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25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-a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-10">
                <a:latin typeface="Times New Roman"/>
                <a:cs typeface="Times New Roman"/>
              </a:rPr>
              <a:t>ps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5">
                <a:latin typeface="Times New Roman"/>
                <a:cs typeface="Times New Roman"/>
              </a:rPr>
              <a:t> a</a:t>
            </a:r>
            <a:r>
              <a:rPr dirty="0" smtClean="0" sz="1400" spc="-2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hieve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faster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rol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5">
                <a:latin typeface="Times New Roman"/>
                <a:cs typeface="Times New Roman"/>
              </a:rPr>
              <a:t>-off.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44500" y="3052826"/>
            <a:ext cx="1634489" cy="41465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 marR="12700">
              <a:lnSpc>
                <a:spcPct val="110000"/>
              </a:lnSpc>
            </a:pPr>
            <a:r>
              <a:rPr dirty="0" smtClean="0" sz="1200">
                <a:latin typeface="Times New Roman"/>
                <a:cs typeface="Times New Roman"/>
              </a:rPr>
              <a:t>FIG</a:t>
            </a:r>
            <a:r>
              <a:rPr dirty="0" smtClean="0" sz="1200" spc="-5">
                <a:latin typeface="Times New Roman"/>
                <a:cs typeface="Times New Roman"/>
              </a:rPr>
              <a:t>U</a:t>
            </a:r>
            <a:r>
              <a:rPr dirty="0" smtClean="0" sz="1200" spc="0">
                <a:latin typeface="Times New Roman"/>
                <a:cs typeface="Times New Roman"/>
              </a:rPr>
              <a:t>RE 15-10: Casca</a:t>
            </a:r>
            <a:r>
              <a:rPr dirty="0" smtClean="0" sz="1200" spc="-10">
                <a:latin typeface="Times New Roman"/>
                <a:cs typeface="Times New Roman"/>
              </a:rPr>
              <a:t>d</a:t>
            </a:r>
            <a:r>
              <a:rPr dirty="0" smtClean="0" sz="1200" spc="0">
                <a:latin typeface="Times New Roman"/>
                <a:cs typeface="Times New Roman"/>
              </a:rPr>
              <a:t>ed</a:t>
            </a:r>
            <a:r>
              <a:rPr dirty="0" smtClean="0" sz="1200" spc="0">
                <a:latin typeface="Times New Roman"/>
                <a:cs typeface="Times New Roman"/>
              </a:rPr>
              <a:t> low-pass fi</a:t>
            </a:r>
            <a:r>
              <a:rPr dirty="0" smtClean="0" sz="1200" spc="-5">
                <a:latin typeface="Times New Roman"/>
                <a:cs typeface="Times New Roman"/>
              </a:rPr>
              <a:t>l</a:t>
            </a:r>
            <a:r>
              <a:rPr dirty="0" smtClean="0" sz="1200" spc="0">
                <a:latin typeface="Times New Roman"/>
                <a:cs typeface="Times New Roman"/>
              </a:rPr>
              <a:t>ters.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44500" y="6277548"/>
            <a:ext cx="6884034" cy="298386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just" marL="12700" marR="13970">
              <a:lnSpc>
                <a:spcPct val="111100"/>
              </a:lnSpc>
            </a:pPr>
            <a:r>
              <a:rPr dirty="0" smtClean="0" sz="1400" spc="-10" b="1">
                <a:latin typeface="Times New Roman"/>
                <a:cs typeface="Times New Roman"/>
              </a:rPr>
              <a:t>EXAMPLE</a:t>
            </a:r>
            <a:r>
              <a:rPr dirty="0" smtClean="0" sz="1400" spc="60" b="1">
                <a:latin typeface="Times New Roman"/>
                <a:cs typeface="Times New Roman"/>
              </a:rPr>
              <a:t> </a:t>
            </a:r>
            <a:r>
              <a:rPr dirty="0" smtClean="0" sz="1400" spc="-10" b="1">
                <a:latin typeface="Times New Roman"/>
                <a:cs typeface="Times New Roman"/>
              </a:rPr>
              <a:t>1</a:t>
            </a:r>
            <a:r>
              <a:rPr dirty="0" smtClean="0" sz="1400" spc="0" b="1">
                <a:latin typeface="Times New Roman"/>
                <a:cs typeface="Times New Roman"/>
              </a:rPr>
              <a:t>5</a:t>
            </a:r>
            <a:r>
              <a:rPr dirty="0" smtClean="0" sz="1400" spc="-10" b="1">
                <a:latin typeface="Times New Roman"/>
                <a:cs typeface="Times New Roman"/>
              </a:rPr>
              <a:t>-4:</a:t>
            </a:r>
            <a:r>
              <a:rPr dirty="0" smtClean="0" sz="1400" spc="65" b="1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For</a:t>
            </a:r>
            <a:r>
              <a:rPr dirty="0" smtClean="0" sz="1400" spc="6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the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fou</a:t>
            </a:r>
            <a:r>
              <a:rPr dirty="0" smtClean="0" sz="1400" spc="-10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-pole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filter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in</a:t>
            </a:r>
            <a:r>
              <a:rPr dirty="0" smtClean="0" sz="1400" spc="6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Fi</a:t>
            </a:r>
            <a:r>
              <a:rPr dirty="0" smtClean="0" sz="1400" spc="-5">
                <a:latin typeface="Times New Roman"/>
                <a:cs typeface="Times New Roman"/>
              </a:rPr>
              <a:t>g</a:t>
            </a:r>
            <a:r>
              <a:rPr dirty="0" smtClean="0" sz="1400" spc="-10">
                <a:latin typeface="Times New Roman"/>
                <a:cs typeface="Times New Roman"/>
              </a:rPr>
              <a:t>ure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1</a:t>
            </a:r>
            <a:r>
              <a:rPr dirty="0" smtClean="0" sz="1400" spc="5">
                <a:latin typeface="Times New Roman"/>
                <a:cs typeface="Times New Roman"/>
              </a:rPr>
              <a:t>5</a:t>
            </a:r>
            <a:r>
              <a:rPr dirty="0" smtClean="0" sz="1400" spc="-5">
                <a:latin typeface="Times New Roman"/>
                <a:cs typeface="Times New Roman"/>
              </a:rPr>
              <a:t>-</a:t>
            </a:r>
            <a:r>
              <a:rPr dirty="0" smtClean="0" sz="1400" spc="-15">
                <a:latin typeface="Times New Roman"/>
                <a:cs typeface="Times New Roman"/>
              </a:rPr>
              <a:t>1</a:t>
            </a:r>
            <a:r>
              <a:rPr dirty="0" smtClean="0" sz="1400" spc="-10">
                <a:latin typeface="Times New Roman"/>
                <a:cs typeface="Times New Roman"/>
              </a:rPr>
              <a:t>0(b),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dete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-10">
                <a:latin typeface="Times New Roman"/>
                <a:cs typeface="Times New Roman"/>
              </a:rPr>
              <a:t>ine</a:t>
            </a:r>
            <a:r>
              <a:rPr dirty="0" smtClean="0" sz="1400" spc="6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the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c</a:t>
            </a:r>
            <a:r>
              <a:rPr dirty="0" smtClean="0" sz="1400" spc="-20">
                <a:latin typeface="Times New Roman"/>
                <a:cs typeface="Times New Roman"/>
              </a:rPr>
              <a:t>a</a:t>
            </a:r>
            <a:r>
              <a:rPr dirty="0" smtClean="0" sz="1400" spc="-5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-20">
                <a:latin typeface="Times New Roman"/>
                <a:cs typeface="Times New Roman"/>
              </a:rPr>
              <a:t>c</a:t>
            </a:r>
            <a:r>
              <a:rPr dirty="0" smtClean="0" sz="1400" spc="-5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ance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v</a:t>
            </a:r>
            <a:r>
              <a:rPr dirty="0" smtClean="0" sz="1400" spc="-10">
                <a:latin typeface="Times New Roman"/>
                <a:cs typeface="Times New Roman"/>
              </a:rPr>
              <a:t>alues</a:t>
            </a:r>
            <a:r>
              <a:rPr dirty="0" smtClean="0" sz="1400" spc="-10">
                <a:latin typeface="Times New Roman"/>
                <a:cs typeface="Times New Roman"/>
              </a:rPr>
              <a:t> required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to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produce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critical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frequency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of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2680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Hz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if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all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the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resistors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the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5" i="1">
                <a:latin typeface="Times New Roman"/>
                <a:cs typeface="Times New Roman"/>
              </a:rPr>
              <a:t>R</a:t>
            </a:r>
            <a:r>
              <a:rPr dirty="0" smtClean="0" sz="1400" spc="-10" i="1">
                <a:latin typeface="Times New Roman"/>
                <a:cs typeface="Times New Roman"/>
              </a:rPr>
              <a:t>C</a:t>
            </a:r>
            <a:r>
              <a:rPr dirty="0" smtClean="0" sz="1400" spc="-20" i="1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low-</a:t>
            </a:r>
            <a:r>
              <a:rPr dirty="0" smtClean="0" sz="1400" spc="-5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ass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circuits</a:t>
            </a:r>
            <a:r>
              <a:rPr dirty="0" smtClean="0" sz="1400" spc="-5">
                <a:latin typeface="Times New Roman"/>
                <a:cs typeface="Times New Roman"/>
              </a:rPr>
              <a:t> are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1</a:t>
            </a:r>
            <a:r>
              <a:rPr dirty="0" smtClean="0" sz="1400" spc="-10">
                <a:latin typeface="Cambria Math"/>
                <a:cs typeface="Cambria Math"/>
              </a:rPr>
              <a:t>.8</a:t>
            </a:r>
            <a:r>
              <a:rPr dirty="0" smtClean="0" sz="1400" spc="-10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k</a:t>
            </a:r>
            <a:r>
              <a:rPr dirty="0" smtClean="0" sz="1400" spc="-15">
                <a:latin typeface="Cambria Math"/>
                <a:cs typeface="Cambria Math"/>
              </a:rPr>
              <a:t>Ω</a:t>
            </a:r>
            <a:r>
              <a:rPr dirty="0" smtClean="0" sz="1400" spc="-5">
                <a:latin typeface="Times New Roman"/>
                <a:cs typeface="Times New Roman"/>
              </a:rPr>
              <a:t>.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Also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sele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-5">
                <a:latin typeface="Times New Roman"/>
                <a:cs typeface="Times New Roman"/>
              </a:rPr>
              <a:t>t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v</a:t>
            </a:r>
            <a:r>
              <a:rPr dirty="0" smtClean="0" sz="1400" spc="-10">
                <a:latin typeface="Times New Roman"/>
                <a:cs typeface="Times New Roman"/>
              </a:rPr>
              <a:t>alues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for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the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feedb</a:t>
            </a:r>
            <a:r>
              <a:rPr dirty="0" smtClean="0" sz="1400" spc="-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ck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resistors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to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-20">
                <a:latin typeface="Times New Roman"/>
                <a:cs typeface="Times New Roman"/>
              </a:rPr>
              <a:t>e</a:t>
            </a:r>
            <a:r>
              <a:rPr dirty="0" smtClean="0" sz="1400" spc="-5">
                <a:latin typeface="Times New Roman"/>
                <a:cs typeface="Times New Roman"/>
              </a:rPr>
              <a:t>t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Butterworth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respo</a:t>
            </a:r>
            <a:r>
              <a:rPr dirty="0" smtClean="0" sz="1400" spc="-5">
                <a:latin typeface="Times New Roman"/>
                <a:cs typeface="Times New Roman"/>
              </a:rPr>
              <a:t>n</a:t>
            </a:r>
            <a:r>
              <a:rPr dirty="0" smtClean="0" sz="1400" spc="-5">
                <a:latin typeface="Times New Roman"/>
                <a:cs typeface="Times New Roman"/>
              </a:rPr>
              <a:t>se.</a:t>
            </a:r>
            <a:endParaRPr sz="1400">
              <a:latin typeface="Times New Roman"/>
              <a:cs typeface="Times New Roman"/>
            </a:endParaRPr>
          </a:p>
          <a:p>
            <a:pPr algn="just" marL="12700" marR="1261110">
              <a:lnSpc>
                <a:spcPct val="100000"/>
              </a:lnSpc>
              <a:spcBef>
                <a:spcPts val="210"/>
              </a:spcBef>
            </a:pPr>
            <a:r>
              <a:rPr dirty="0" smtClean="0" sz="1400" spc="-10" b="1" i="1">
                <a:latin typeface="Times New Roman"/>
                <a:cs typeface="Times New Roman"/>
              </a:rPr>
              <a:t>Solut</a:t>
            </a:r>
            <a:r>
              <a:rPr dirty="0" smtClean="0" sz="1400" spc="-10" b="1" i="1">
                <a:latin typeface="Times New Roman"/>
                <a:cs typeface="Times New Roman"/>
              </a:rPr>
              <a:t>i</a:t>
            </a:r>
            <a:r>
              <a:rPr dirty="0" smtClean="0" sz="1400" spc="-10" b="1" i="1">
                <a:latin typeface="Times New Roman"/>
                <a:cs typeface="Times New Roman"/>
              </a:rPr>
              <a:t>on</a:t>
            </a:r>
            <a:r>
              <a:rPr dirty="0" smtClean="0" sz="1400" spc="-10" b="1" i="1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Both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stages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-10">
                <a:latin typeface="Times New Roman"/>
                <a:cs typeface="Times New Roman"/>
              </a:rPr>
              <a:t>ust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have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the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ame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295">
                <a:latin typeface="Cambria Math"/>
                <a:cs typeface="Cambria Math"/>
              </a:rPr>
              <a:t>�</a:t>
            </a:r>
            <a:r>
              <a:rPr dirty="0" smtClean="0" baseline="-16666" sz="1500" spc="0">
                <a:latin typeface="Cambria Math"/>
                <a:cs typeface="Cambria Math"/>
              </a:rPr>
              <a:t>𝑐</a:t>
            </a:r>
            <a:r>
              <a:rPr dirty="0" smtClean="0" sz="1400" spc="-5">
                <a:latin typeface="Times New Roman"/>
                <a:cs typeface="Times New Roman"/>
              </a:rPr>
              <a:t>.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Ass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-5">
                <a:latin typeface="Times New Roman"/>
                <a:cs typeface="Times New Roman"/>
              </a:rPr>
              <a:t>i</a:t>
            </a:r>
            <a:r>
              <a:rPr dirty="0" smtClean="0" sz="1400" spc="-5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equal-value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c</a:t>
            </a:r>
            <a:r>
              <a:rPr dirty="0" smtClean="0" sz="1400" spc="-20">
                <a:latin typeface="Times New Roman"/>
                <a:cs typeface="Times New Roman"/>
              </a:rPr>
              <a:t>a</a:t>
            </a:r>
            <a:r>
              <a:rPr dirty="0" smtClean="0" sz="1400" spc="-5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-20">
                <a:latin typeface="Times New Roman"/>
                <a:cs typeface="Times New Roman"/>
              </a:rPr>
              <a:t>c</a:t>
            </a:r>
            <a:r>
              <a:rPr dirty="0" smtClean="0" sz="1400" spc="-5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5">
                <a:latin typeface="Times New Roman"/>
                <a:cs typeface="Times New Roman"/>
              </a:rPr>
              <a:t>ors,</a:t>
            </a:r>
            <a:endParaRPr sz="1400">
              <a:latin typeface="Times New Roman"/>
              <a:cs typeface="Times New Roman"/>
            </a:endParaRPr>
          </a:p>
          <a:p>
            <a:pPr algn="just" marL="12700" marR="1349375">
              <a:lnSpc>
                <a:spcPct val="100000"/>
              </a:lnSpc>
              <a:spcBef>
                <a:spcPts val="209"/>
              </a:spcBef>
            </a:pPr>
            <a:r>
              <a:rPr dirty="0" smtClean="0" sz="1400" spc="-295">
                <a:latin typeface="Cambria Math"/>
                <a:cs typeface="Cambria Math"/>
              </a:rPr>
              <a:t>�</a:t>
            </a:r>
            <a:r>
              <a:rPr dirty="0" smtClean="0" baseline="-16666" sz="1500" spc="0">
                <a:latin typeface="Cambria Math"/>
                <a:cs typeface="Cambria Math"/>
              </a:rPr>
              <a:t>𝑐</a:t>
            </a:r>
            <a:r>
              <a:rPr dirty="0" smtClean="0" sz="1400" spc="-15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1</a:t>
            </a:r>
            <a:r>
              <a:rPr dirty="0" smtClean="0" baseline="1984" sz="2100" spc="-22">
                <a:latin typeface="Cambria Math"/>
                <a:cs typeface="Cambria Math"/>
              </a:rPr>
              <a:t>⁄</a:t>
            </a:r>
            <a:r>
              <a:rPr dirty="0" smtClean="0" sz="1400" spc="-10">
                <a:latin typeface="Cambria Math"/>
                <a:cs typeface="Cambria Math"/>
              </a:rPr>
              <a:t>(</a:t>
            </a:r>
            <a:r>
              <a:rPr dirty="0" smtClean="0" sz="1400" spc="-15">
                <a:latin typeface="Cambria Math"/>
                <a:cs typeface="Cambria Math"/>
              </a:rPr>
              <a:t>2</a:t>
            </a:r>
            <a:r>
              <a:rPr dirty="0" smtClean="0" sz="1400" spc="-15">
                <a:latin typeface="Cambria Math"/>
                <a:cs typeface="Cambria Math"/>
              </a:rPr>
              <a:t>𝜋�</a:t>
            </a:r>
            <a:r>
              <a:rPr dirty="0" smtClean="0" sz="1400" spc="50">
                <a:latin typeface="Cambria Math"/>
                <a:cs typeface="Cambria Math"/>
              </a:rPr>
              <a:t>�</a:t>
            </a:r>
            <a:r>
              <a:rPr dirty="0" smtClean="0" sz="1400" spc="-10">
                <a:latin typeface="Cambria Math"/>
                <a:cs typeface="Cambria Math"/>
              </a:rPr>
              <a:t>)</a:t>
            </a:r>
            <a:r>
              <a:rPr dirty="0" smtClean="0" sz="1400" spc="-5">
                <a:latin typeface="Times New Roman"/>
                <a:cs typeface="Times New Roman"/>
              </a:rPr>
              <a:t>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�</a:t>
            </a:r>
            <a:r>
              <a:rPr dirty="0" smtClean="0" sz="1400" spc="145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1</a:t>
            </a:r>
            <a:r>
              <a:rPr dirty="0" smtClean="0" baseline="1984" sz="2100" spc="-22">
                <a:latin typeface="Cambria Math"/>
                <a:cs typeface="Cambria Math"/>
              </a:rPr>
              <a:t>⁄</a:t>
            </a:r>
            <a:r>
              <a:rPr dirty="0" smtClean="0" sz="1400" spc="-10">
                <a:latin typeface="Cambria Math"/>
                <a:cs typeface="Cambria Math"/>
              </a:rPr>
              <a:t>(</a:t>
            </a:r>
            <a:r>
              <a:rPr dirty="0" smtClean="0" sz="1400" spc="-20">
                <a:latin typeface="Cambria Math"/>
                <a:cs typeface="Cambria Math"/>
              </a:rPr>
              <a:t>2𝜋</a:t>
            </a:r>
            <a:r>
              <a:rPr dirty="0" smtClean="0" sz="1400" spc="30">
                <a:latin typeface="Cambria Math"/>
                <a:cs typeface="Cambria Math"/>
              </a:rPr>
              <a:t>�</a:t>
            </a:r>
            <a:r>
              <a:rPr dirty="0" smtClean="0" sz="1400" spc="-295">
                <a:latin typeface="Cambria Math"/>
                <a:cs typeface="Cambria Math"/>
              </a:rPr>
              <a:t>�</a:t>
            </a:r>
            <a:r>
              <a:rPr dirty="0" smtClean="0" baseline="-16666" sz="1500" spc="0">
                <a:latin typeface="Cambria Math"/>
                <a:cs typeface="Cambria Math"/>
              </a:rPr>
              <a:t>𝑐</a:t>
            </a:r>
            <a:r>
              <a:rPr dirty="0" smtClean="0" sz="1400" spc="-10">
                <a:latin typeface="Cambria Math"/>
                <a:cs typeface="Cambria Math"/>
              </a:rPr>
              <a:t>)</a:t>
            </a:r>
            <a:r>
              <a:rPr dirty="0" smtClean="0" sz="1400" spc="75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=</a:t>
            </a:r>
            <a:r>
              <a:rPr dirty="0" smtClean="0" sz="1400" spc="85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1</a:t>
            </a:r>
            <a:r>
              <a:rPr dirty="0" smtClean="0" baseline="1984" sz="2100" spc="-22">
                <a:latin typeface="Cambria Math"/>
                <a:cs typeface="Cambria Math"/>
              </a:rPr>
              <a:t>⁄</a:t>
            </a:r>
            <a:r>
              <a:rPr dirty="0" smtClean="0" sz="1400" spc="-10">
                <a:latin typeface="Cambria Math"/>
                <a:cs typeface="Cambria Math"/>
              </a:rPr>
              <a:t>(</a:t>
            </a:r>
            <a:r>
              <a:rPr dirty="0" smtClean="0" sz="1400" spc="-15">
                <a:latin typeface="Cambria Math"/>
                <a:cs typeface="Cambria Math"/>
              </a:rPr>
              <a:t>2</a:t>
            </a:r>
            <a:r>
              <a:rPr dirty="0" smtClean="0" sz="1400" spc="-15">
                <a:latin typeface="Cambria Math"/>
                <a:cs typeface="Cambria Math"/>
              </a:rPr>
              <a:t>𝜋</a:t>
            </a:r>
            <a:r>
              <a:rPr dirty="0" smtClean="0" baseline="1984" sz="2100" spc="-15">
                <a:latin typeface="Cambria Math"/>
                <a:cs typeface="Cambria Math"/>
              </a:rPr>
              <a:t>(</a:t>
            </a:r>
            <a:r>
              <a:rPr dirty="0" smtClean="0" sz="1400" spc="-15">
                <a:latin typeface="Cambria Math"/>
                <a:cs typeface="Cambria Math"/>
              </a:rPr>
              <a:t>1</a:t>
            </a:r>
            <a:r>
              <a:rPr dirty="0" smtClean="0" sz="1400" spc="-10">
                <a:latin typeface="Cambria Math"/>
                <a:cs typeface="Cambria Math"/>
              </a:rPr>
              <a:t>.8</a:t>
            </a:r>
            <a:r>
              <a:rPr dirty="0" smtClean="0" sz="1400" spc="-10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k</a:t>
            </a:r>
            <a:r>
              <a:rPr dirty="0" smtClean="0" sz="1400" spc="-15">
                <a:latin typeface="Cambria Math"/>
                <a:cs typeface="Cambria Math"/>
              </a:rPr>
              <a:t>Ω</a:t>
            </a:r>
            <a:r>
              <a:rPr dirty="0" smtClean="0" baseline="1984" sz="2100" spc="-15">
                <a:latin typeface="Cambria Math"/>
                <a:cs typeface="Cambria Math"/>
              </a:rPr>
              <a:t>)(</a:t>
            </a:r>
            <a:r>
              <a:rPr dirty="0" smtClean="0" sz="1400" spc="-15">
                <a:latin typeface="Cambria Math"/>
                <a:cs typeface="Cambria Math"/>
              </a:rPr>
              <a:t>268</a:t>
            </a:r>
            <a:r>
              <a:rPr dirty="0" smtClean="0" sz="1400" spc="-10">
                <a:latin typeface="Cambria Math"/>
                <a:cs typeface="Cambria Math"/>
              </a:rPr>
              <a:t>0</a:t>
            </a:r>
            <a:r>
              <a:rPr dirty="0" smtClean="0" sz="1400" spc="-10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H</a:t>
            </a:r>
            <a:r>
              <a:rPr dirty="0" smtClean="0" sz="1400" spc="-10">
                <a:latin typeface="Cambria Math"/>
                <a:cs typeface="Cambria Math"/>
              </a:rPr>
              <a:t>z</a:t>
            </a:r>
            <a:r>
              <a:rPr dirty="0" smtClean="0" sz="1400" spc="-10">
                <a:latin typeface="Cambria Math"/>
                <a:cs typeface="Cambria Math"/>
              </a:rPr>
              <a:t> </a:t>
            </a:r>
            <a:r>
              <a:rPr dirty="0" smtClean="0" baseline="1984" sz="2100" spc="-15">
                <a:latin typeface="Cambria Math"/>
                <a:cs typeface="Cambria Math"/>
              </a:rPr>
              <a:t>)</a:t>
            </a:r>
            <a:r>
              <a:rPr dirty="0" smtClean="0" sz="1400" spc="-10">
                <a:latin typeface="Cambria Math"/>
                <a:cs typeface="Cambria Math"/>
              </a:rPr>
              <a:t>)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0</a:t>
            </a:r>
            <a:r>
              <a:rPr dirty="0" smtClean="0" sz="1400" spc="-5">
                <a:latin typeface="Cambria Math"/>
                <a:cs typeface="Cambria Math"/>
              </a:rPr>
              <a:t>.</a:t>
            </a:r>
            <a:r>
              <a:rPr dirty="0" smtClean="0" sz="1400" spc="-15">
                <a:latin typeface="Cambria Math"/>
                <a:cs typeface="Cambria Math"/>
              </a:rPr>
              <a:t>03</a:t>
            </a:r>
            <a:r>
              <a:rPr dirty="0" smtClean="0" sz="1400" spc="-10">
                <a:latin typeface="Cambria Math"/>
                <a:cs typeface="Cambria Math"/>
              </a:rPr>
              <a:t>3</a:t>
            </a:r>
            <a:r>
              <a:rPr dirty="0" smtClean="0" sz="1400" spc="-10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𝜇F</a:t>
            </a:r>
            <a:endParaRPr sz="1400">
              <a:latin typeface="Cambria Math"/>
              <a:cs typeface="Cambria Math"/>
            </a:endParaRPr>
          </a:p>
          <a:p>
            <a:pPr algn="ctr" marL="0">
              <a:lnSpc>
                <a:spcPct val="100000"/>
              </a:lnSpc>
              <a:spcBef>
                <a:spcPts val="209"/>
              </a:spcBef>
            </a:pPr>
            <a:r>
              <a:rPr dirty="0" smtClean="0" sz="1400" spc="-170">
                <a:latin typeface="Cambria Math"/>
                <a:cs typeface="Cambria Math"/>
              </a:rPr>
              <a:t>�</a:t>
            </a:r>
            <a:r>
              <a:rPr dirty="0" smtClean="0" baseline="-16666" sz="1500" spc="0">
                <a:latin typeface="Cambria Math"/>
                <a:cs typeface="Cambria Math"/>
              </a:rPr>
              <a:t>�</a:t>
            </a:r>
            <a:r>
              <a:rPr dirty="0" smtClean="0" baseline="-16666" sz="1500" spc="30">
                <a:latin typeface="Cambria Math"/>
                <a:cs typeface="Cambria Math"/>
              </a:rPr>
              <a:t>1</a:t>
            </a:r>
            <a:r>
              <a:rPr dirty="0" smtClean="0" baseline="-16666" sz="1500" spc="30">
                <a:latin typeface="Cambria Math"/>
                <a:cs typeface="Cambria Math"/>
              </a:rPr>
              <a:t> </a:t>
            </a:r>
            <a:r>
              <a:rPr dirty="0" smtClean="0" baseline="-16666" sz="1500" spc="7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-100">
                <a:latin typeface="Cambria Math"/>
                <a:cs typeface="Cambria Math"/>
              </a:rPr>
              <a:t>�</a:t>
            </a:r>
            <a:r>
              <a:rPr dirty="0" smtClean="0" baseline="-16666" sz="1500" spc="-7">
                <a:latin typeface="Cambria Math"/>
                <a:cs typeface="Cambria Math"/>
              </a:rPr>
              <a:t>�</a:t>
            </a:r>
            <a:r>
              <a:rPr dirty="0" smtClean="0" baseline="-16666" sz="1500" spc="30">
                <a:latin typeface="Cambria Math"/>
                <a:cs typeface="Cambria Math"/>
              </a:rPr>
              <a:t>1</a:t>
            </a:r>
            <a:r>
              <a:rPr dirty="0" smtClean="0" baseline="-16666" sz="1500" spc="30">
                <a:latin typeface="Cambria Math"/>
                <a:cs typeface="Cambria Math"/>
              </a:rPr>
              <a:t> </a:t>
            </a:r>
            <a:r>
              <a:rPr dirty="0" smtClean="0" baseline="-16666" sz="1500" spc="7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-170">
                <a:latin typeface="Cambria Math"/>
                <a:cs typeface="Cambria Math"/>
              </a:rPr>
              <a:t>�</a:t>
            </a:r>
            <a:r>
              <a:rPr dirty="0" smtClean="0" baseline="-16666" sz="1500" spc="0">
                <a:latin typeface="Cambria Math"/>
                <a:cs typeface="Cambria Math"/>
              </a:rPr>
              <a:t>�</a:t>
            </a:r>
            <a:r>
              <a:rPr dirty="0" smtClean="0" baseline="-16666" sz="1500" spc="30">
                <a:latin typeface="Cambria Math"/>
                <a:cs typeface="Cambria Math"/>
              </a:rPr>
              <a:t>2</a:t>
            </a:r>
            <a:r>
              <a:rPr dirty="0" smtClean="0" baseline="-16666" sz="1500" spc="30">
                <a:latin typeface="Cambria Math"/>
                <a:cs typeface="Cambria Math"/>
              </a:rPr>
              <a:t> </a:t>
            </a:r>
            <a:r>
              <a:rPr dirty="0" smtClean="0" baseline="-16666" sz="1500" spc="7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-100">
                <a:latin typeface="Cambria Math"/>
                <a:cs typeface="Cambria Math"/>
              </a:rPr>
              <a:t>�</a:t>
            </a:r>
            <a:r>
              <a:rPr dirty="0" smtClean="0" baseline="-16666" sz="1500" spc="-7">
                <a:latin typeface="Cambria Math"/>
                <a:cs typeface="Cambria Math"/>
              </a:rPr>
              <a:t>�</a:t>
            </a:r>
            <a:r>
              <a:rPr dirty="0" smtClean="0" baseline="-16666" sz="1500" spc="30">
                <a:latin typeface="Cambria Math"/>
                <a:cs typeface="Cambria Math"/>
              </a:rPr>
              <a:t>2</a:t>
            </a:r>
            <a:r>
              <a:rPr dirty="0" smtClean="0" baseline="-16666" sz="1500" spc="30">
                <a:latin typeface="Cambria Math"/>
                <a:cs typeface="Cambria Math"/>
              </a:rPr>
              <a:t> </a:t>
            </a:r>
            <a:r>
              <a:rPr dirty="0" smtClean="0" baseline="-16666" sz="1500" spc="15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0</a:t>
            </a:r>
            <a:r>
              <a:rPr dirty="0" smtClean="0" sz="1400" spc="-5">
                <a:latin typeface="Cambria Math"/>
                <a:cs typeface="Cambria Math"/>
              </a:rPr>
              <a:t>.</a:t>
            </a:r>
            <a:r>
              <a:rPr dirty="0" smtClean="0" sz="1400" spc="-15">
                <a:latin typeface="Cambria Math"/>
                <a:cs typeface="Cambria Math"/>
              </a:rPr>
              <a:t>03</a:t>
            </a:r>
            <a:r>
              <a:rPr dirty="0" smtClean="0" sz="1400" spc="-10">
                <a:latin typeface="Cambria Math"/>
                <a:cs typeface="Cambria Math"/>
              </a:rPr>
              <a:t>3</a:t>
            </a:r>
            <a:r>
              <a:rPr dirty="0" smtClean="0" sz="1400" spc="-10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𝜇F</a:t>
            </a:r>
            <a:endParaRPr sz="1400">
              <a:latin typeface="Cambria Math"/>
              <a:cs typeface="Cambria Math"/>
            </a:endParaRPr>
          </a:p>
          <a:p>
            <a:pPr>
              <a:lnSpc>
                <a:spcPts val="600"/>
              </a:lnSpc>
              <a:spcBef>
                <a:spcPts val="0"/>
              </a:spcBef>
            </a:pPr>
            <a:endParaRPr sz="600"/>
          </a:p>
          <a:p>
            <a:pPr marL="12700" marR="12700">
              <a:lnSpc>
                <a:spcPct val="112100"/>
              </a:lnSpc>
            </a:pPr>
            <a:r>
              <a:rPr dirty="0" smtClean="0" sz="1400" spc="-10">
                <a:latin typeface="Times New Roman"/>
                <a:cs typeface="Times New Roman"/>
              </a:rPr>
              <a:t>Also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we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40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elect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30">
                <a:latin typeface="Times New Roman"/>
                <a:cs typeface="Times New Roman"/>
              </a:rPr>
              <a:t> </a:t>
            </a:r>
            <a:r>
              <a:rPr dirty="0" smtClean="0" sz="1400" spc="-45">
                <a:latin typeface="Cambria Math"/>
                <a:cs typeface="Cambria Math"/>
              </a:rPr>
              <a:t>�</a:t>
            </a:r>
            <a:r>
              <a:rPr dirty="0" smtClean="0" baseline="-16666" sz="1500" spc="30">
                <a:latin typeface="Cambria Math"/>
                <a:cs typeface="Cambria Math"/>
              </a:rPr>
              <a:t>2</a:t>
            </a:r>
            <a:r>
              <a:rPr dirty="0" smtClean="0" baseline="-16666" sz="1500" spc="30">
                <a:latin typeface="Cambria Math"/>
                <a:cs typeface="Cambria Math"/>
              </a:rPr>
              <a:t> </a:t>
            </a:r>
            <a:r>
              <a:rPr dirty="0" smtClean="0" baseline="-16666" sz="1500" spc="15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-45">
                <a:latin typeface="Cambria Math"/>
                <a:cs typeface="Cambria Math"/>
              </a:rPr>
              <a:t>�</a:t>
            </a:r>
            <a:r>
              <a:rPr dirty="0" smtClean="0" baseline="-16666" sz="1500" spc="30">
                <a:latin typeface="Cambria Math"/>
                <a:cs typeface="Cambria Math"/>
              </a:rPr>
              <a:t>4</a:t>
            </a:r>
            <a:r>
              <a:rPr dirty="0" smtClean="0" baseline="-16666" sz="1500" spc="30">
                <a:latin typeface="Cambria Math"/>
                <a:cs typeface="Cambria Math"/>
              </a:rPr>
              <a:t> </a:t>
            </a:r>
            <a:r>
              <a:rPr dirty="0" smtClean="0" baseline="-16666" sz="1500" spc="7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=</a:t>
            </a:r>
            <a:r>
              <a:rPr dirty="0" smtClean="0" sz="1400" spc="85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1</a:t>
            </a:r>
            <a:r>
              <a:rPr dirty="0" smtClean="0" sz="1400" spc="-10">
                <a:latin typeface="Cambria Math"/>
                <a:cs typeface="Cambria Math"/>
              </a:rPr>
              <a:t>.8</a:t>
            </a:r>
            <a:r>
              <a:rPr dirty="0" smtClean="0" sz="1400" spc="-5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k</a:t>
            </a:r>
            <a:r>
              <a:rPr dirty="0" smtClean="0" sz="1400" spc="-10">
                <a:latin typeface="Cambria Math"/>
                <a:cs typeface="Cambria Math"/>
              </a:rPr>
              <a:t>Ω</a:t>
            </a:r>
            <a:r>
              <a:rPr dirty="0" smtClean="0" sz="1400" spc="-10">
                <a:latin typeface="Cambria Math"/>
                <a:cs typeface="Cambria Math"/>
              </a:rPr>
              <a:t> </a:t>
            </a:r>
            <a:r>
              <a:rPr dirty="0" smtClean="0" sz="1400" spc="-50">
                <a:latin typeface="Cambria Math"/>
                <a:cs typeface="Cambria Math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for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4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simplicity.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We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efer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to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ble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1</a:t>
            </a:r>
            <a:r>
              <a:rPr dirty="0" smtClean="0" sz="1400" spc="5">
                <a:latin typeface="Times New Roman"/>
                <a:cs typeface="Times New Roman"/>
              </a:rPr>
              <a:t>5</a:t>
            </a:r>
            <a:r>
              <a:rPr dirty="0" smtClean="0" sz="1400" spc="-5">
                <a:latin typeface="Times New Roman"/>
                <a:cs typeface="Times New Roman"/>
              </a:rPr>
              <a:t>-1.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For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Butter</a:t>
            </a:r>
            <a:r>
              <a:rPr dirty="0" smtClean="0" sz="1400" spc="-5">
                <a:latin typeface="Times New Roman"/>
                <a:cs typeface="Times New Roman"/>
              </a:rPr>
              <a:t>w</a:t>
            </a:r>
            <a:r>
              <a:rPr dirty="0" smtClean="0" sz="1400" spc="-10">
                <a:latin typeface="Times New Roman"/>
                <a:cs typeface="Times New Roman"/>
              </a:rPr>
              <a:t>or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-10">
                <a:latin typeface="Times New Roman"/>
                <a:cs typeface="Times New Roman"/>
              </a:rPr>
              <a:t> response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in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the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first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stage,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-20">
                <a:latin typeface="Cambria Math"/>
                <a:cs typeface="Cambria Math"/>
              </a:rPr>
              <a:t>��</a:t>
            </a:r>
            <a:r>
              <a:rPr dirty="0" smtClean="0" sz="1400" spc="-15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1</a:t>
            </a:r>
            <a:r>
              <a:rPr dirty="0" smtClean="0" sz="1400" spc="-5">
                <a:latin typeface="Cambria Math"/>
                <a:cs typeface="Cambria Math"/>
              </a:rPr>
              <a:t>.</a:t>
            </a:r>
            <a:r>
              <a:rPr dirty="0" smtClean="0" sz="1400" spc="-15">
                <a:latin typeface="Cambria Math"/>
                <a:cs typeface="Cambria Math"/>
              </a:rPr>
              <a:t>84</a:t>
            </a:r>
            <a:r>
              <a:rPr dirty="0" smtClean="0" sz="1400" spc="-10">
                <a:latin typeface="Cambria Math"/>
                <a:cs typeface="Cambria Math"/>
              </a:rPr>
              <a:t>8</a:t>
            </a:r>
            <a:r>
              <a:rPr dirty="0" smtClean="0" sz="1400" spc="35">
                <a:latin typeface="Cambria Math"/>
                <a:cs typeface="Cambria Math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and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75">
                <a:latin typeface="Cambria Math"/>
                <a:cs typeface="Cambria Math"/>
              </a:rPr>
              <a:t>�</a:t>
            </a:r>
            <a:r>
              <a:rPr dirty="0" smtClean="0" baseline="-16666" sz="1500" spc="120">
                <a:latin typeface="Cambria Math"/>
                <a:cs typeface="Cambria Math"/>
              </a:rPr>
              <a:t>1</a:t>
            </a:r>
            <a:r>
              <a:rPr dirty="0" smtClean="0" baseline="1984" sz="2100" spc="-22">
                <a:latin typeface="Cambria Math"/>
                <a:cs typeface="Cambria Math"/>
              </a:rPr>
              <a:t>⁄</a:t>
            </a:r>
            <a:r>
              <a:rPr dirty="0" smtClean="0" sz="1400" spc="-45">
                <a:latin typeface="Cambria Math"/>
                <a:cs typeface="Cambria Math"/>
              </a:rPr>
              <a:t>�</a:t>
            </a:r>
            <a:r>
              <a:rPr dirty="0" smtClean="0" baseline="-16666" sz="1500" spc="30">
                <a:latin typeface="Cambria Math"/>
                <a:cs typeface="Cambria Math"/>
              </a:rPr>
              <a:t>2</a:t>
            </a:r>
            <a:r>
              <a:rPr dirty="0" smtClean="0" baseline="-16666" sz="1500" spc="30">
                <a:latin typeface="Cambria Math"/>
                <a:cs typeface="Cambria Math"/>
              </a:rPr>
              <a:t> </a:t>
            </a:r>
            <a:r>
              <a:rPr dirty="0" smtClean="0" baseline="-16666" sz="1500" spc="7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0</a:t>
            </a:r>
            <a:r>
              <a:rPr dirty="0" smtClean="0" sz="1400" spc="-5">
                <a:latin typeface="Cambria Math"/>
                <a:cs typeface="Cambria Math"/>
              </a:rPr>
              <a:t>.</a:t>
            </a:r>
            <a:r>
              <a:rPr dirty="0" smtClean="0" sz="1400" spc="-15">
                <a:latin typeface="Cambria Math"/>
                <a:cs typeface="Cambria Math"/>
              </a:rPr>
              <a:t>15</a:t>
            </a:r>
            <a:r>
              <a:rPr dirty="0" smtClean="0" sz="1400" spc="-5">
                <a:latin typeface="Cambria Math"/>
                <a:cs typeface="Cambria Math"/>
              </a:rPr>
              <a:t>2</a:t>
            </a:r>
            <a:r>
              <a:rPr dirty="0" smtClean="0" sz="1400" spc="-5">
                <a:latin typeface="Times New Roman"/>
                <a:cs typeface="Times New Roman"/>
              </a:rPr>
              <a:t>.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Therefore,</a:t>
            </a:r>
            <a:endParaRPr sz="1400">
              <a:latin typeface="Times New Roman"/>
              <a:cs typeface="Times New Roman"/>
            </a:endParaRPr>
          </a:p>
          <a:p>
            <a:pPr algn="ctr" marR="0">
              <a:lnSpc>
                <a:spcPct val="100000"/>
              </a:lnSpc>
              <a:spcBef>
                <a:spcPts val="215"/>
              </a:spcBef>
            </a:pPr>
            <a:r>
              <a:rPr dirty="0" smtClean="0" sz="1400" spc="-75">
                <a:latin typeface="Cambria Math"/>
                <a:cs typeface="Cambria Math"/>
              </a:rPr>
              <a:t>�</a:t>
            </a:r>
            <a:r>
              <a:rPr dirty="0" smtClean="0" baseline="-16666" sz="1500" spc="30">
                <a:latin typeface="Cambria Math"/>
                <a:cs typeface="Cambria Math"/>
              </a:rPr>
              <a:t>1</a:t>
            </a:r>
            <a:r>
              <a:rPr dirty="0" smtClean="0" baseline="-16666" sz="1500" spc="30">
                <a:latin typeface="Cambria Math"/>
                <a:cs typeface="Cambria Math"/>
              </a:rPr>
              <a:t> </a:t>
            </a:r>
            <a:r>
              <a:rPr dirty="0" smtClean="0" baseline="-16666" sz="1500" spc="15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0</a:t>
            </a:r>
            <a:r>
              <a:rPr dirty="0" smtClean="0" sz="1400" spc="-5">
                <a:latin typeface="Cambria Math"/>
                <a:cs typeface="Cambria Math"/>
              </a:rPr>
              <a:t>.</a:t>
            </a:r>
            <a:r>
              <a:rPr dirty="0" smtClean="0" sz="1400" spc="-15">
                <a:latin typeface="Cambria Math"/>
                <a:cs typeface="Cambria Math"/>
              </a:rPr>
              <a:t>15</a:t>
            </a:r>
            <a:r>
              <a:rPr dirty="0" smtClean="0" sz="1400" spc="-5">
                <a:latin typeface="Cambria Math"/>
                <a:cs typeface="Cambria Math"/>
              </a:rPr>
              <a:t>2</a:t>
            </a:r>
            <a:r>
              <a:rPr dirty="0" smtClean="0" sz="1400" spc="-45">
                <a:latin typeface="Cambria Math"/>
                <a:cs typeface="Cambria Math"/>
              </a:rPr>
              <a:t>�</a:t>
            </a:r>
            <a:r>
              <a:rPr dirty="0" smtClean="0" baseline="-16666" sz="1500" spc="30">
                <a:latin typeface="Cambria Math"/>
                <a:cs typeface="Cambria Math"/>
              </a:rPr>
              <a:t>2</a:t>
            </a:r>
            <a:r>
              <a:rPr dirty="0" smtClean="0" baseline="-16666" sz="1500" spc="30">
                <a:latin typeface="Cambria Math"/>
                <a:cs typeface="Cambria Math"/>
              </a:rPr>
              <a:t> </a:t>
            </a:r>
            <a:r>
              <a:rPr dirty="0" smtClean="0" baseline="-16666" sz="1500" spc="7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0</a:t>
            </a:r>
            <a:r>
              <a:rPr dirty="0" smtClean="0" sz="1400" spc="-5">
                <a:latin typeface="Cambria Math"/>
                <a:cs typeface="Cambria Math"/>
              </a:rPr>
              <a:t>.</a:t>
            </a:r>
            <a:r>
              <a:rPr dirty="0" smtClean="0" sz="1400" spc="-15">
                <a:latin typeface="Cambria Math"/>
                <a:cs typeface="Cambria Math"/>
              </a:rPr>
              <a:t>152</a:t>
            </a:r>
            <a:r>
              <a:rPr dirty="0" smtClean="0" baseline="1984" sz="2100" spc="-15">
                <a:latin typeface="Cambria Math"/>
                <a:cs typeface="Cambria Math"/>
              </a:rPr>
              <a:t>(</a:t>
            </a:r>
            <a:r>
              <a:rPr dirty="0" smtClean="0" sz="1400" spc="-15">
                <a:latin typeface="Cambria Math"/>
                <a:cs typeface="Cambria Math"/>
              </a:rPr>
              <a:t>1</a:t>
            </a:r>
            <a:r>
              <a:rPr dirty="0" smtClean="0" sz="1400" spc="-10">
                <a:latin typeface="Cambria Math"/>
                <a:cs typeface="Cambria Math"/>
              </a:rPr>
              <a:t>.8</a:t>
            </a:r>
            <a:r>
              <a:rPr dirty="0" smtClean="0" sz="1400" spc="-5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k</a:t>
            </a:r>
            <a:r>
              <a:rPr dirty="0" smtClean="0" sz="1400" spc="-15">
                <a:latin typeface="Cambria Math"/>
                <a:cs typeface="Cambria Math"/>
              </a:rPr>
              <a:t>Ω</a:t>
            </a:r>
            <a:r>
              <a:rPr dirty="0" smtClean="0" baseline="1984" sz="2100" spc="-15">
                <a:latin typeface="Cambria Math"/>
                <a:cs typeface="Cambria Math"/>
              </a:rPr>
              <a:t>)</a:t>
            </a:r>
            <a:r>
              <a:rPr dirty="0" smtClean="0" baseline="1984" sz="2100" spc="127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27</a:t>
            </a:r>
            <a:r>
              <a:rPr dirty="0" smtClean="0" sz="1400" spc="-10">
                <a:latin typeface="Cambria Math"/>
                <a:cs typeface="Cambria Math"/>
              </a:rPr>
              <a:t>4</a:t>
            </a:r>
            <a:r>
              <a:rPr dirty="0" smtClean="0" sz="1400" spc="-10">
                <a:latin typeface="Cambria Math"/>
                <a:cs typeface="Cambria Math"/>
              </a:rPr>
              <a:t> </a:t>
            </a:r>
            <a:r>
              <a:rPr dirty="0" smtClean="0" sz="1400" spc="-10">
                <a:latin typeface="Cambria Math"/>
                <a:cs typeface="Cambria Math"/>
              </a:rPr>
              <a:t>Ω</a:t>
            </a:r>
            <a:endParaRPr sz="1400">
              <a:latin typeface="Cambria Math"/>
              <a:cs typeface="Cambria Math"/>
            </a:endParaRPr>
          </a:p>
          <a:p>
            <a:pPr algn="just" marL="12700" marR="410209">
              <a:lnSpc>
                <a:spcPct val="100000"/>
              </a:lnSpc>
              <a:spcBef>
                <a:spcPts val="204"/>
              </a:spcBef>
            </a:pPr>
            <a:r>
              <a:rPr dirty="0" smtClean="0" sz="1400" spc="-10">
                <a:latin typeface="Times New Roman"/>
                <a:cs typeface="Times New Roman"/>
              </a:rPr>
              <a:t>We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hoose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70">
                <a:latin typeface="Cambria Math"/>
                <a:cs typeface="Cambria Math"/>
              </a:rPr>
              <a:t>�</a:t>
            </a:r>
            <a:r>
              <a:rPr dirty="0" smtClean="0" baseline="-16666" sz="1500" spc="30">
                <a:latin typeface="Cambria Math"/>
                <a:cs typeface="Cambria Math"/>
              </a:rPr>
              <a:t>1</a:t>
            </a:r>
            <a:r>
              <a:rPr dirty="0" smtClean="0" baseline="-16666" sz="1500" spc="30">
                <a:latin typeface="Cambria Math"/>
                <a:cs typeface="Cambria Math"/>
              </a:rPr>
              <a:t> </a:t>
            </a:r>
            <a:r>
              <a:rPr dirty="0" smtClean="0" baseline="-16666" sz="1500" spc="15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27</a:t>
            </a:r>
            <a:r>
              <a:rPr dirty="0" smtClean="0" sz="1400" spc="-10">
                <a:latin typeface="Cambria Math"/>
                <a:cs typeface="Cambria Math"/>
              </a:rPr>
              <a:t>0</a:t>
            </a:r>
            <a:r>
              <a:rPr dirty="0" smtClean="0" sz="1400" spc="-10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Ω</a:t>
            </a:r>
            <a:r>
              <a:rPr dirty="0" smtClean="0" sz="1400" spc="-5">
                <a:latin typeface="Times New Roman"/>
                <a:cs typeface="Times New Roman"/>
              </a:rPr>
              <a:t>.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In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the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se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ond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stage,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20">
                <a:latin typeface="Cambria Math"/>
                <a:cs typeface="Cambria Math"/>
              </a:rPr>
              <a:t>��</a:t>
            </a:r>
            <a:r>
              <a:rPr dirty="0" smtClean="0" sz="1400" spc="-15">
                <a:latin typeface="Cambria Math"/>
                <a:cs typeface="Cambria Math"/>
              </a:rPr>
              <a:t>=</a:t>
            </a:r>
            <a:r>
              <a:rPr dirty="0" smtClean="0" sz="1400" spc="85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0</a:t>
            </a:r>
            <a:r>
              <a:rPr dirty="0" smtClean="0" sz="1400" spc="-5">
                <a:latin typeface="Cambria Math"/>
                <a:cs typeface="Cambria Math"/>
              </a:rPr>
              <a:t>.</a:t>
            </a:r>
            <a:r>
              <a:rPr dirty="0" smtClean="0" sz="1400" spc="-15">
                <a:latin typeface="Cambria Math"/>
                <a:cs typeface="Cambria Math"/>
              </a:rPr>
              <a:t>76</a:t>
            </a:r>
            <a:r>
              <a:rPr dirty="0" smtClean="0" sz="1400" spc="-10">
                <a:latin typeface="Cambria Math"/>
                <a:cs typeface="Cambria Math"/>
              </a:rPr>
              <a:t>5</a:t>
            </a:r>
            <a:r>
              <a:rPr dirty="0" smtClean="0" sz="1400" spc="35">
                <a:latin typeface="Cambria Math"/>
                <a:cs typeface="Cambria Math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and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45">
                <a:latin typeface="Cambria Math"/>
                <a:cs typeface="Cambria Math"/>
              </a:rPr>
              <a:t>�</a:t>
            </a:r>
            <a:r>
              <a:rPr dirty="0" smtClean="0" baseline="-16666" sz="1500" spc="120">
                <a:latin typeface="Cambria Math"/>
                <a:cs typeface="Cambria Math"/>
              </a:rPr>
              <a:t>3</a:t>
            </a:r>
            <a:r>
              <a:rPr dirty="0" smtClean="0" baseline="1984" sz="2100" spc="-22">
                <a:latin typeface="Cambria Math"/>
                <a:cs typeface="Cambria Math"/>
              </a:rPr>
              <a:t>⁄</a:t>
            </a:r>
            <a:r>
              <a:rPr dirty="0" smtClean="0" sz="1400" spc="-45">
                <a:latin typeface="Cambria Math"/>
                <a:cs typeface="Cambria Math"/>
              </a:rPr>
              <a:t>�</a:t>
            </a:r>
            <a:r>
              <a:rPr dirty="0" smtClean="0" baseline="-16666" sz="1500" spc="30">
                <a:latin typeface="Cambria Math"/>
                <a:cs typeface="Cambria Math"/>
              </a:rPr>
              <a:t>4</a:t>
            </a:r>
            <a:r>
              <a:rPr dirty="0" smtClean="0" baseline="-16666" sz="1500" spc="30">
                <a:latin typeface="Cambria Math"/>
                <a:cs typeface="Cambria Math"/>
              </a:rPr>
              <a:t> </a:t>
            </a:r>
            <a:r>
              <a:rPr dirty="0" smtClean="0" baseline="-16666" sz="1500" spc="7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=</a:t>
            </a:r>
            <a:r>
              <a:rPr dirty="0" smtClean="0" sz="1400" spc="85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1</a:t>
            </a:r>
            <a:r>
              <a:rPr dirty="0" smtClean="0" sz="1400" spc="-5">
                <a:latin typeface="Cambria Math"/>
                <a:cs typeface="Cambria Math"/>
              </a:rPr>
              <a:t>.</a:t>
            </a:r>
            <a:r>
              <a:rPr dirty="0" smtClean="0" sz="1400" spc="-15">
                <a:latin typeface="Cambria Math"/>
                <a:cs typeface="Cambria Math"/>
              </a:rPr>
              <a:t>235</a:t>
            </a:r>
            <a:r>
              <a:rPr dirty="0" smtClean="0" sz="1400" spc="-5">
                <a:latin typeface="Times New Roman"/>
                <a:cs typeface="Times New Roman"/>
              </a:rPr>
              <a:t>.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5">
                <a:latin typeface="Times New Roman"/>
                <a:cs typeface="Times New Roman"/>
              </a:rPr>
              <a:t>h</a:t>
            </a:r>
            <a:r>
              <a:rPr dirty="0" smtClean="0" sz="1400" spc="-10">
                <a:latin typeface="Times New Roman"/>
                <a:cs typeface="Times New Roman"/>
              </a:rPr>
              <a:t>erefore,</a:t>
            </a:r>
            <a:endParaRPr sz="1400">
              <a:latin typeface="Times New Roman"/>
              <a:cs typeface="Times New Roman"/>
            </a:endParaRPr>
          </a:p>
          <a:p>
            <a:pPr algn="ctr" marR="0">
              <a:lnSpc>
                <a:spcPct val="100000"/>
              </a:lnSpc>
              <a:spcBef>
                <a:spcPts val="210"/>
              </a:spcBef>
            </a:pPr>
            <a:r>
              <a:rPr dirty="0" smtClean="0" sz="1400" spc="-45">
                <a:latin typeface="Cambria Math"/>
                <a:cs typeface="Cambria Math"/>
              </a:rPr>
              <a:t>�</a:t>
            </a:r>
            <a:r>
              <a:rPr dirty="0" smtClean="0" baseline="-16666" sz="1500" spc="30">
                <a:latin typeface="Cambria Math"/>
                <a:cs typeface="Cambria Math"/>
              </a:rPr>
              <a:t>3</a:t>
            </a:r>
            <a:r>
              <a:rPr dirty="0" smtClean="0" baseline="-16666" sz="1500" spc="30">
                <a:latin typeface="Cambria Math"/>
                <a:cs typeface="Cambria Math"/>
              </a:rPr>
              <a:t> </a:t>
            </a:r>
            <a:r>
              <a:rPr dirty="0" smtClean="0" baseline="-16666" sz="1500" spc="7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1</a:t>
            </a:r>
            <a:r>
              <a:rPr dirty="0" smtClean="0" sz="1400" spc="-5">
                <a:latin typeface="Cambria Math"/>
                <a:cs typeface="Cambria Math"/>
              </a:rPr>
              <a:t>.</a:t>
            </a:r>
            <a:r>
              <a:rPr dirty="0" smtClean="0" sz="1400" spc="-15">
                <a:latin typeface="Cambria Math"/>
                <a:cs typeface="Cambria Math"/>
              </a:rPr>
              <a:t>235</a:t>
            </a:r>
            <a:r>
              <a:rPr dirty="0" smtClean="0" sz="1400" spc="-45">
                <a:latin typeface="Cambria Math"/>
                <a:cs typeface="Cambria Math"/>
              </a:rPr>
              <a:t>�</a:t>
            </a:r>
            <a:r>
              <a:rPr dirty="0" smtClean="0" baseline="-16666" sz="1500" spc="30">
                <a:latin typeface="Cambria Math"/>
                <a:cs typeface="Cambria Math"/>
              </a:rPr>
              <a:t>4</a:t>
            </a:r>
            <a:r>
              <a:rPr dirty="0" smtClean="0" baseline="-16666" sz="1500" spc="30">
                <a:latin typeface="Cambria Math"/>
                <a:cs typeface="Cambria Math"/>
              </a:rPr>
              <a:t> </a:t>
            </a:r>
            <a:r>
              <a:rPr dirty="0" smtClean="0" baseline="-16666" sz="1500" spc="15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1</a:t>
            </a:r>
            <a:r>
              <a:rPr dirty="0" smtClean="0" sz="1400" spc="-5">
                <a:latin typeface="Cambria Math"/>
                <a:cs typeface="Cambria Math"/>
              </a:rPr>
              <a:t>.</a:t>
            </a:r>
            <a:r>
              <a:rPr dirty="0" smtClean="0" sz="1400" spc="-15">
                <a:latin typeface="Cambria Math"/>
                <a:cs typeface="Cambria Math"/>
              </a:rPr>
              <a:t>23</a:t>
            </a:r>
            <a:r>
              <a:rPr dirty="0" smtClean="0" sz="1400" spc="-5">
                <a:latin typeface="Cambria Math"/>
                <a:cs typeface="Cambria Math"/>
              </a:rPr>
              <a:t>5</a:t>
            </a:r>
            <a:r>
              <a:rPr dirty="0" smtClean="0" baseline="1984" sz="2100" spc="-15">
                <a:latin typeface="Cambria Math"/>
                <a:cs typeface="Cambria Math"/>
              </a:rPr>
              <a:t>(</a:t>
            </a:r>
            <a:r>
              <a:rPr dirty="0" smtClean="0" sz="1400" spc="-10">
                <a:latin typeface="Cambria Math"/>
                <a:cs typeface="Cambria Math"/>
              </a:rPr>
              <a:t>1.8</a:t>
            </a:r>
            <a:r>
              <a:rPr dirty="0" smtClean="0" sz="1400" spc="-5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k</a:t>
            </a:r>
            <a:r>
              <a:rPr dirty="0" smtClean="0" sz="1400" spc="-15">
                <a:latin typeface="Cambria Math"/>
                <a:cs typeface="Cambria Math"/>
              </a:rPr>
              <a:t>Ω</a:t>
            </a:r>
            <a:r>
              <a:rPr dirty="0" smtClean="0" baseline="1984" sz="2100" spc="-15">
                <a:latin typeface="Cambria Math"/>
                <a:cs typeface="Cambria Math"/>
              </a:rPr>
              <a:t>)</a:t>
            </a:r>
            <a:r>
              <a:rPr dirty="0" smtClean="0" baseline="1984" sz="2100" spc="120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=</a:t>
            </a:r>
            <a:r>
              <a:rPr dirty="0" smtClean="0" sz="1400" spc="85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2</a:t>
            </a:r>
            <a:r>
              <a:rPr dirty="0" smtClean="0" sz="1400" spc="-5">
                <a:latin typeface="Cambria Math"/>
                <a:cs typeface="Cambria Math"/>
              </a:rPr>
              <a:t>.</a:t>
            </a:r>
            <a:r>
              <a:rPr dirty="0" smtClean="0" sz="1400" spc="-15">
                <a:latin typeface="Cambria Math"/>
                <a:cs typeface="Cambria Math"/>
              </a:rPr>
              <a:t>2</a:t>
            </a:r>
            <a:r>
              <a:rPr dirty="0" smtClean="0" sz="1400" spc="-10">
                <a:latin typeface="Cambria Math"/>
                <a:cs typeface="Cambria Math"/>
              </a:rPr>
              <a:t>2</a:t>
            </a:r>
            <a:r>
              <a:rPr dirty="0" smtClean="0" sz="1400" spc="-5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k</a:t>
            </a:r>
            <a:r>
              <a:rPr dirty="0" smtClean="0" sz="1400" spc="-10">
                <a:latin typeface="Cambria Math"/>
                <a:cs typeface="Cambria Math"/>
              </a:rPr>
              <a:t>Ω</a:t>
            </a:r>
            <a:endParaRPr sz="1400">
              <a:latin typeface="Cambria Math"/>
              <a:cs typeface="Cambria Math"/>
            </a:endParaRPr>
          </a:p>
          <a:p>
            <a:pPr algn="just" marL="12700" marR="5088255">
              <a:lnSpc>
                <a:spcPct val="100000"/>
              </a:lnSpc>
              <a:spcBef>
                <a:spcPts val="200"/>
              </a:spcBef>
            </a:pPr>
            <a:r>
              <a:rPr dirty="0" smtClean="0" sz="1400" spc="-10">
                <a:latin typeface="Times New Roman"/>
                <a:cs typeface="Times New Roman"/>
              </a:rPr>
              <a:t>We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hoose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40">
                <a:latin typeface="Cambria Math"/>
                <a:cs typeface="Cambria Math"/>
              </a:rPr>
              <a:t>�</a:t>
            </a:r>
            <a:r>
              <a:rPr dirty="0" smtClean="0" baseline="-16666" sz="1500" spc="30">
                <a:latin typeface="Cambria Math"/>
                <a:cs typeface="Cambria Math"/>
              </a:rPr>
              <a:t>3</a:t>
            </a:r>
            <a:r>
              <a:rPr dirty="0" smtClean="0" baseline="-16666" sz="1500" spc="30">
                <a:latin typeface="Cambria Math"/>
                <a:cs typeface="Cambria Math"/>
              </a:rPr>
              <a:t> </a:t>
            </a:r>
            <a:r>
              <a:rPr dirty="0" smtClean="0" baseline="-16666" sz="1500" spc="15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2</a:t>
            </a:r>
            <a:r>
              <a:rPr dirty="0" smtClean="0" sz="1400" spc="-10">
                <a:latin typeface="Cambria Math"/>
                <a:cs typeface="Cambria Math"/>
              </a:rPr>
              <a:t>.2</a:t>
            </a:r>
            <a:r>
              <a:rPr dirty="0" smtClean="0" sz="1400" spc="-10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k</a:t>
            </a:r>
            <a:r>
              <a:rPr dirty="0" smtClean="0" sz="1400" spc="-15">
                <a:latin typeface="Cambria Math"/>
                <a:cs typeface="Cambria Math"/>
              </a:rPr>
              <a:t>Ω</a:t>
            </a:r>
            <a:r>
              <a:rPr dirty="0" smtClean="0" sz="1400" spc="-5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04800" y="307847"/>
            <a:ext cx="7163561" cy="0"/>
          </a:xfrm>
          <a:custGeom>
            <a:avLst/>
            <a:gdLst/>
            <a:ahLst/>
            <a:cxnLst/>
            <a:rect l="l" t="t" r="r" b="b"/>
            <a:pathLst>
              <a:path w="7163561" h="0">
                <a:moveTo>
                  <a:pt x="0" y="0"/>
                </a:moveTo>
                <a:lnTo>
                  <a:pt x="7163561" y="0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307847" y="310895"/>
            <a:ext cx="0" cy="9437370"/>
          </a:xfrm>
          <a:custGeom>
            <a:avLst/>
            <a:gdLst/>
            <a:ahLst/>
            <a:cxnLst/>
            <a:rect l="l" t="t" r="r" b="b"/>
            <a:pathLst>
              <a:path w="0" h="9437370">
                <a:moveTo>
                  <a:pt x="0" y="0"/>
                </a:moveTo>
                <a:lnTo>
                  <a:pt x="0" y="9437370"/>
                </a:lnTo>
              </a:path>
            </a:pathLst>
          </a:custGeom>
          <a:ln w="73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7465314" y="310895"/>
            <a:ext cx="0" cy="9437370"/>
          </a:xfrm>
          <a:custGeom>
            <a:avLst/>
            <a:gdLst/>
            <a:ahLst/>
            <a:cxnLst/>
            <a:rect l="l" t="t" r="r" b="b"/>
            <a:pathLst>
              <a:path w="0" h="9437370">
                <a:moveTo>
                  <a:pt x="0" y="0"/>
                </a:moveTo>
                <a:lnTo>
                  <a:pt x="0" y="9437370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" name="object 9"/>
          <p:cNvSpPr/>
          <p:nvPr/>
        </p:nvSpPr>
        <p:spPr>
          <a:xfrm>
            <a:off x="304800" y="9751314"/>
            <a:ext cx="7163561" cy="0"/>
          </a:xfrm>
          <a:custGeom>
            <a:avLst/>
            <a:gdLst/>
            <a:ahLst/>
            <a:cxnLst/>
            <a:rect l="l" t="t" r="r" b="b"/>
            <a:pathLst>
              <a:path w="7163561" h="0">
                <a:moveTo>
                  <a:pt x="0" y="0"/>
                </a:moveTo>
                <a:lnTo>
                  <a:pt x="7163561" y="0"/>
                </a:lnTo>
              </a:path>
            </a:pathLst>
          </a:custGeom>
          <a:ln w="73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" name="object 10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95885">
              <a:lnSpc>
                <a:spcPct val="100000"/>
              </a:lnSpc>
            </a:pPr>
            <a:fld id="{81D60167-4931-47E6-BA6A-407CBD079E47}" type="slidenum">
              <a:rPr dirty="0" smtClean="0" sz="1100" spc="-10">
                <a:latin typeface="Calibri"/>
                <a:cs typeface="Calibri"/>
              </a:rPr>
              <a:t>1</a:t>
            </a:fld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60575" y="1283208"/>
            <a:ext cx="5865876" cy="25557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3760470" y="4008120"/>
            <a:ext cx="3453383" cy="244754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444500" y="445516"/>
            <a:ext cx="6832600" cy="79819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 spc="-10" b="1">
                <a:solidFill>
                  <a:srgbClr val="006FC0"/>
                </a:solidFill>
                <a:latin typeface="Times New Roman"/>
                <a:cs typeface="Times New Roman"/>
              </a:rPr>
              <a:t>15.4</a:t>
            </a:r>
            <a:r>
              <a:rPr dirty="0" smtClean="0" sz="1400" spc="-10" b="1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dirty="0" smtClean="0" sz="1400" spc="-10" b="1">
                <a:solidFill>
                  <a:srgbClr val="006FC0"/>
                </a:solidFill>
                <a:latin typeface="Times New Roman"/>
                <a:cs typeface="Times New Roman"/>
              </a:rPr>
              <a:t>Active</a:t>
            </a:r>
            <a:r>
              <a:rPr dirty="0" smtClean="0" sz="1400" spc="-5" b="1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dirty="0" smtClean="0" sz="1400" spc="-10" b="1">
                <a:solidFill>
                  <a:srgbClr val="006FC0"/>
                </a:solidFill>
                <a:latin typeface="Times New Roman"/>
                <a:cs typeface="Times New Roman"/>
              </a:rPr>
              <a:t>Hig</a:t>
            </a:r>
            <a:r>
              <a:rPr dirty="0" smtClean="0" sz="1400" spc="-5" b="1">
                <a:solidFill>
                  <a:srgbClr val="006FC0"/>
                </a:solidFill>
                <a:latin typeface="Times New Roman"/>
                <a:cs typeface="Times New Roman"/>
              </a:rPr>
              <a:t>h</a:t>
            </a:r>
            <a:r>
              <a:rPr dirty="0" smtClean="0" sz="1400" spc="-10" b="1">
                <a:solidFill>
                  <a:srgbClr val="006FC0"/>
                </a:solidFill>
                <a:latin typeface="Times New Roman"/>
                <a:cs typeface="Times New Roman"/>
              </a:rPr>
              <a:t>-P</a:t>
            </a:r>
            <a:r>
              <a:rPr dirty="0" smtClean="0" sz="1400" spc="-5" b="1">
                <a:solidFill>
                  <a:srgbClr val="006FC0"/>
                </a:solidFill>
                <a:latin typeface="Times New Roman"/>
                <a:cs typeface="Times New Roman"/>
              </a:rPr>
              <a:t>a</a:t>
            </a:r>
            <a:r>
              <a:rPr dirty="0" smtClean="0" sz="1400" spc="-10" b="1">
                <a:solidFill>
                  <a:srgbClr val="006FC0"/>
                </a:solidFill>
                <a:latin typeface="Times New Roman"/>
                <a:cs typeface="Times New Roman"/>
              </a:rPr>
              <a:t>ss</a:t>
            </a:r>
            <a:r>
              <a:rPr dirty="0" smtClean="0" sz="1400" spc="-10" b="1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dirty="0" smtClean="0" sz="1400" spc="-10" b="1">
                <a:solidFill>
                  <a:srgbClr val="006FC0"/>
                </a:solidFill>
                <a:latin typeface="Times New Roman"/>
                <a:cs typeface="Times New Roman"/>
              </a:rPr>
              <a:t>Filters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950"/>
              </a:lnSpc>
              <a:spcBef>
                <a:spcPts val="3"/>
              </a:spcBef>
            </a:pPr>
            <a:endParaRPr sz="950"/>
          </a:p>
          <a:p>
            <a:pPr marL="239395" indent="-227329">
              <a:lnSpc>
                <a:spcPct val="100000"/>
              </a:lnSpc>
              <a:buFont typeface="Wingdings"/>
              <a:buChar char=""/>
              <a:tabLst>
                <a:tab pos="239395" algn="l"/>
              </a:tabLst>
            </a:pPr>
            <a:r>
              <a:rPr dirty="0" smtClean="0" sz="1400" spc="-10">
                <a:latin typeface="Times New Roman"/>
                <a:cs typeface="Times New Roman"/>
              </a:rPr>
              <a:t>In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high-p</a:t>
            </a:r>
            <a:r>
              <a:rPr dirty="0" smtClean="0" sz="1400" spc="-2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ss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filters,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the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roles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of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the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capacitor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nd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resistor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re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re</a:t>
            </a:r>
            <a:r>
              <a:rPr dirty="0" smtClean="0" sz="1400" spc="-5">
                <a:latin typeface="Times New Roman"/>
                <a:cs typeface="Times New Roman"/>
              </a:rPr>
              <a:t>v</a:t>
            </a:r>
            <a:r>
              <a:rPr dirty="0" smtClean="0" sz="1400" spc="-10">
                <a:latin typeface="Times New Roman"/>
                <a:cs typeface="Times New Roman"/>
              </a:rPr>
              <a:t>ersed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in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the</a:t>
            </a:r>
            <a:r>
              <a:rPr dirty="0" smtClean="0" sz="1400" spc="15">
                <a:latin typeface="Times New Roman"/>
                <a:cs typeface="Times New Roman"/>
              </a:rPr>
              <a:t> </a:t>
            </a:r>
            <a:r>
              <a:rPr dirty="0" smtClean="0" sz="1400" spc="-10" i="1">
                <a:latin typeface="Times New Roman"/>
                <a:cs typeface="Times New Roman"/>
              </a:rPr>
              <a:t>RC</a:t>
            </a:r>
            <a:r>
              <a:rPr dirty="0" smtClean="0" sz="1400" spc="5" i="1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circuits.</a:t>
            </a:r>
            <a:endParaRPr sz="1400">
              <a:latin typeface="Times New Roman"/>
              <a:cs typeface="Times New Roman"/>
            </a:endParaRPr>
          </a:p>
          <a:p>
            <a:pPr marL="239395" indent="-227329">
              <a:lnSpc>
                <a:spcPct val="100000"/>
              </a:lnSpc>
              <a:spcBef>
                <a:spcPts val="195"/>
              </a:spcBef>
              <a:buFont typeface="Wingdings"/>
              <a:buChar char=""/>
              <a:tabLst>
                <a:tab pos="239395" algn="l"/>
              </a:tabLst>
            </a:pPr>
            <a:r>
              <a:rPr dirty="0" smtClean="0" sz="1400" spc="-10" b="1">
                <a:latin typeface="Times New Roman"/>
                <a:cs typeface="Times New Roman"/>
              </a:rPr>
              <a:t>A</a:t>
            </a:r>
            <a:r>
              <a:rPr dirty="0" smtClean="0" sz="1400" spc="-5" b="1">
                <a:latin typeface="Times New Roman"/>
                <a:cs typeface="Times New Roman"/>
              </a:rPr>
              <a:t> </a:t>
            </a:r>
            <a:r>
              <a:rPr dirty="0" smtClean="0" sz="1400" spc="-10" b="1">
                <a:latin typeface="Times New Roman"/>
                <a:cs typeface="Times New Roman"/>
              </a:rPr>
              <a:t>Sin</a:t>
            </a:r>
            <a:r>
              <a:rPr dirty="0" smtClean="0" sz="1400" spc="-5" b="1">
                <a:latin typeface="Times New Roman"/>
                <a:cs typeface="Times New Roman"/>
              </a:rPr>
              <a:t>g</a:t>
            </a:r>
            <a:r>
              <a:rPr dirty="0" smtClean="0" sz="1400" spc="-10" b="1">
                <a:latin typeface="Times New Roman"/>
                <a:cs typeface="Times New Roman"/>
              </a:rPr>
              <a:t>le-Pole</a:t>
            </a:r>
            <a:r>
              <a:rPr dirty="0" smtClean="0" sz="1400" spc="-5" b="1">
                <a:latin typeface="Times New Roman"/>
                <a:cs typeface="Times New Roman"/>
              </a:rPr>
              <a:t> </a:t>
            </a:r>
            <a:r>
              <a:rPr dirty="0" smtClean="0" sz="1400" spc="-20" b="1">
                <a:latin typeface="Times New Roman"/>
                <a:cs typeface="Times New Roman"/>
              </a:rPr>
              <a:t>H</a:t>
            </a:r>
            <a:r>
              <a:rPr dirty="0" smtClean="0" sz="1400" spc="-10" b="1">
                <a:latin typeface="Times New Roman"/>
                <a:cs typeface="Times New Roman"/>
              </a:rPr>
              <a:t>ig</a:t>
            </a:r>
            <a:r>
              <a:rPr dirty="0" smtClean="0" sz="1400" spc="0" b="1">
                <a:latin typeface="Times New Roman"/>
                <a:cs typeface="Times New Roman"/>
              </a:rPr>
              <a:t>h</a:t>
            </a:r>
            <a:r>
              <a:rPr dirty="0" smtClean="0" sz="1400" spc="-5" b="1">
                <a:latin typeface="Times New Roman"/>
                <a:cs typeface="Times New Roman"/>
              </a:rPr>
              <a:t>-</a:t>
            </a:r>
            <a:r>
              <a:rPr dirty="0" smtClean="0" sz="1400" spc="-15" b="1">
                <a:latin typeface="Times New Roman"/>
                <a:cs typeface="Times New Roman"/>
              </a:rPr>
              <a:t>P</a:t>
            </a:r>
            <a:r>
              <a:rPr dirty="0" smtClean="0" sz="1400" spc="-10" b="1">
                <a:latin typeface="Times New Roman"/>
                <a:cs typeface="Times New Roman"/>
              </a:rPr>
              <a:t>ass</a:t>
            </a:r>
            <a:r>
              <a:rPr dirty="0" smtClean="0" sz="1400" spc="-5" b="1">
                <a:latin typeface="Times New Roman"/>
                <a:cs typeface="Times New Roman"/>
              </a:rPr>
              <a:t> </a:t>
            </a:r>
            <a:r>
              <a:rPr dirty="0" smtClean="0" sz="1400" spc="-15" b="1">
                <a:latin typeface="Times New Roman"/>
                <a:cs typeface="Times New Roman"/>
              </a:rPr>
              <a:t>F</a:t>
            </a:r>
            <a:r>
              <a:rPr dirty="0" smtClean="0" sz="1400" spc="-5" b="1">
                <a:latin typeface="Times New Roman"/>
                <a:cs typeface="Times New Roman"/>
              </a:rPr>
              <a:t>ilte</a:t>
            </a:r>
            <a:r>
              <a:rPr dirty="0" smtClean="0" sz="1400" spc="-20" b="1">
                <a:latin typeface="Times New Roman"/>
                <a:cs typeface="Times New Roman"/>
              </a:rPr>
              <a:t>r</a:t>
            </a:r>
            <a:r>
              <a:rPr dirty="0" smtClean="0" sz="1400" spc="-10" b="1">
                <a:latin typeface="Times New Roman"/>
                <a:cs typeface="Times New Roman"/>
              </a:rPr>
              <a:t>s</a:t>
            </a:r>
            <a:r>
              <a:rPr dirty="0" smtClean="0" sz="1400" spc="-10" b="1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ha</a:t>
            </a:r>
            <a:r>
              <a:rPr dirty="0" smtClean="0" sz="1400" spc="-5">
                <a:latin typeface="Times New Roman"/>
                <a:cs typeface="Times New Roman"/>
              </a:rPr>
              <a:t>v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−2</a:t>
            </a:r>
            <a:r>
              <a:rPr dirty="0" smtClean="0" sz="1400" spc="-10">
                <a:latin typeface="Cambria Math"/>
                <a:cs typeface="Cambria Math"/>
              </a:rPr>
              <a:t>0</a:t>
            </a:r>
            <a:r>
              <a:rPr dirty="0" smtClean="0" sz="1400" spc="-10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d</a:t>
            </a:r>
            <a:r>
              <a:rPr dirty="0" smtClean="0" sz="1400" spc="-5">
                <a:latin typeface="Cambria Math"/>
                <a:cs typeface="Cambria Math"/>
              </a:rPr>
              <a:t>B</a:t>
            </a:r>
            <a:r>
              <a:rPr dirty="0" smtClean="0" sz="1400" spc="-15">
                <a:latin typeface="Cambria Math"/>
                <a:cs typeface="Cambria Math"/>
              </a:rPr>
              <a:t>/</a:t>
            </a:r>
            <a:r>
              <a:rPr dirty="0" smtClean="0" sz="1400" spc="-10">
                <a:latin typeface="Cambria Math"/>
                <a:cs typeface="Cambria Math"/>
              </a:rPr>
              <a:t>decade</a:t>
            </a:r>
            <a:r>
              <a:rPr dirty="0" smtClean="0" sz="1400" spc="45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roll-off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as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shown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in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Figure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1</a:t>
            </a:r>
            <a:r>
              <a:rPr dirty="0" smtClean="0" sz="1400" spc="0">
                <a:latin typeface="Times New Roman"/>
                <a:cs typeface="Times New Roman"/>
              </a:rPr>
              <a:t>5</a:t>
            </a:r>
            <a:r>
              <a:rPr dirty="0" smtClean="0" sz="1400" spc="-10">
                <a:latin typeface="Times New Roman"/>
                <a:cs typeface="Times New Roman"/>
              </a:rPr>
              <a:t>-</a:t>
            </a:r>
            <a:r>
              <a:rPr dirty="0" smtClean="0" sz="1400" spc="-10">
                <a:latin typeface="Times New Roman"/>
                <a:cs typeface="Times New Roman"/>
              </a:rPr>
              <a:t>11.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44500" y="1676684"/>
            <a:ext cx="2188210" cy="41592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 marR="12700">
              <a:lnSpc>
                <a:spcPct val="110400"/>
              </a:lnSpc>
            </a:pPr>
            <a:r>
              <a:rPr dirty="0" smtClean="0" sz="1200">
                <a:latin typeface="Times New Roman"/>
                <a:cs typeface="Times New Roman"/>
              </a:rPr>
              <a:t>FIG</a:t>
            </a:r>
            <a:r>
              <a:rPr dirty="0" smtClean="0" sz="1200" spc="-5">
                <a:latin typeface="Times New Roman"/>
                <a:cs typeface="Times New Roman"/>
              </a:rPr>
              <a:t>U</a:t>
            </a:r>
            <a:r>
              <a:rPr dirty="0" smtClean="0" sz="1200" spc="0">
                <a:latin typeface="Times New Roman"/>
                <a:cs typeface="Times New Roman"/>
              </a:rPr>
              <a:t>RE 15-11: Singl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-</a:t>
            </a:r>
            <a:r>
              <a:rPr dirty="0" smtClean="0" sz="1200" spc="0">
                <a:latin typeface="Times New Roman"/>
                <a:cs typeface="Times New Roman"/>
              </a:rPr>
              <a:t>pole a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tive</a:t>
            </a:r>
            <a:r>
              <a:rPr dirty="0" smtClean="0" sz="1200" spc="0">
                <a:latin typeface="Times New Roman"/>
                <a:cs typeface="Times New Roman"/>
              </a:rPr>
              <a:t> high-pass f</a:t>
            </a:r>
            <a:r>
              <a:rPr dirty="0" smtClean="0" sz="1200" spc="-10">
                <a:latin typeface="Times New Roman"/>
                <a:cs typeface="Times New Roman"/>
              </a:rPr>
              <a:t>i</a:t>
            </a:r>
            <a:r>
              <a:rPr dirty="0" smtClean="0" sz="1200" spc="0">
                <a:latin typeface="Times New Roman"/>
                <a:cs typeface="Times New Roman"/>
              </a:rPr>
              <a:t>lter and</a:t>
            </a:r>
            <a:r>
              <a:rPr dirty="0" smtClean="0" sz="1200" spc="-1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res</a:t>
            </a:r>
            <a:r>
              <a:rPr dirty="0" smtClean="0" sz="1200" spc="-10">
                <a:latin typeface="Times New Roman"/>
                <a:cs typeface="Times New Roman"/>
              </a:rPr>
              <a:t>p</a:t>
            </a:r>
            <a:r>
              <a:rPr dirty="0" smtClean="0" sz="1200" spc="0">
                <a:latin typeface="Times New Roman"/>
                <a:cs typeface="Times New Roman"/>
              </a:rPr>
              <a:t>onse curve.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44500" y="3777965"/>
            <a:ext cx="6882130" cy="48895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239395" marR="12700" indent="-227329">
              <a:lnSpc>
                <a:spcPct val="111800"/>
              </a:lnSpc>
              <a:buFont typeface="Wingdings"/>
              <a:buChar char=""/>
              <a:tabLst>
                <a:tab pos="239395" algn="l"/>
              </a:tabLst>
            </a:pPr>
            <a:r>
              <a:rPr dirty="0" smtClean="0" sz="1400" spc="-10" b="1">
                <a:latin typeface="Times New Roman"/>
                <a:cs typeface="Times New Roman"/>
              </a:rPr>
              <a:t>The</a:t>
            </a:r>
            <a:r>
              <a:rPr dirty="0" smtClean="0" sz="1400" spc="95" b="1">
                <a:latin typeface="Times New Roman"/>
                <a:cs typeface="Times New Roman"/>
              </a:rPr>
              <a:t> </a:t>
            </a:r>
            <a:r>
              <a:rPr dirty="0" smtClean="0" sz="1400" spc="-10" b="1">
                <a:latin typeface="Times New Roman"/>
                <a:cs typeface="Times New Roman"/>
              </a:rPr>
              <a:t>Salle</a:t>
            </a:r>
            <a:r>
              <a:rPr dirty="0" smtClean="0" sz="1400" spc="-5" b="1">
                <a:latin typeface="Times New Roman"/>
                <a:cs typeface="Times New Roman"/>
              </a:rPr>
              <a:t>n</a:t>
            </a:r>
            <a:r>
              <a:rPr dirty="0" smtClean="0" sz="1400" spc="-10" b="1">
                <a:latin typeface="Times New Roman"/>
                <a:cs typeface="Times New Roman"/>
              </a:rPr>
              <a:t>-K</a:t>
            </a:r>
            <a:r>
              <a:rPr dirty="0" smtClean="0" sz="1400" spc="-15" b="1">
                <a:latin typeface="Times New Roman"/>
                <a:cs typeface="Times New Roman"/>
              </a:rPr>
              <a:t>e</a:t>
            </a:r>
            <a:r>
              <a:rPr dirty="0" smtClean="0" sz="1400" spc="-10" b="1">
                <a:latin typeface="Times New Roman"/>
                <a:cs typeface="Times New Roman"/>
              </a:rPr>
              <a:t>y</a:t>
            </a:r>
            <a:r>
              <a:rPr dirty="0" smtClean="0" sz="1400" spc="95" b="1">
                <a:latin typeface="Times New Roman"/>
                <a:cs typeface="Times New Roman"/>
              </a:rPr>
              <a:t> </a:t>
            </a:r>
            <a:r>
              <a:rPr dirty="0" smtClean="0" sz="1400" spc="-10" b="1">
                <a:latin typeface="Times New Roman"/>
                <a:cs typeface="Times New Roman"/>
              </a:rPr>
              <a:t>Hig</a:t>
            </a:r>
            <a:r>
              <a:rPr dirty="0" smtClean="0" sz="1400" spc="-5" b="1">
                <a:latin typeface="Times New Roman"/>
                <a:cs typeface="Times New Roman"/>
              </a:rPr>
              <a:t>h</a:t>
            </a:r>
            <a:r>
              <a:rPr dirty="0" smtClean="0" sz="1400" spc="-10" b="1">
                <a:latin typeface="Times New Roman"/>
                <a:cs typeface="Times New Roman"/>
              </a:rPr>
              <a:t>-Pass</a:t>
            </a:r>
            <a:r>
              <a:rPr dirty="0" smtClean="0" sz="1400" spc="95" b="1">
                <a:latin typeface="Times New Roman"/>
                <a:cs typeface="Times New Roman"/>
              </a:rPr>
              <a:t> </a:t>
            </a:r>
            <a:r>
              <a:rPr dirty="0" smtClean="0" sz="1400" spc="-10" b="1">
                <a:latin typeface="Times New Roman"/>
                <a:cs typeface="Times New Roman"/>
              </a:rPr>
              <a:t>Filte</a:t>
            </a:r>
            <a:r>
              <a:rPr dirty="0" smtClean="0" sz="1400" spc="-15" b="1">
                <a:latin typeface="Times New Roman"/>
                <a:cs typeface="Times New Roman"/>
              </a:rPr>
              <a:t>r</a:t>
            </a:r>
            <a:r>
              <a:rPr dirty="0" smtClean="0" sz="1400" spc="-5" b="1">
                <a:latin typeface="Times New Roman"/>
                <a:cs typeface="Times New Roman"/>
              </a:rPr>
              <a:t>:</a:t>
            </a:r>
            <a:r>
              <a:rPr dirty="0" smtClean="0" sz="1400" spc="95" b="1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is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5">
                <a:latin typeface="Times New Roman"/>
                <a:cs typeface="Times New Roman"/>
              </a:rPr>
              <a:t>h</a:t>
            </a:r>
            <a:r>
              <a:rPr dirty="0" smtClean="0" sz="1400" spc="-10">
                <a:latin typeface="Times New Roman"/>
                <a:cs typeface="Times New Roman"/>
              </a:rPr>
              <a:t>own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in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Fi</a:t>
            </a:r>
            <a:r>
              <a:rPr dirty="0" smtClean="0" sz="1400" spc="-5">
                <a:latin typeface="Times New Roman"/>
                <a:cs typeface="Times New Roman"/>
              </a:rPr>
              <a:t>g</a:t>
            </a:r>
            <a:r>
              <a:rPr dirty="0" smtClean="0" sz="1400" spc="-10">
                <a:latin typeface="Times New Roman"/>
                <a:cs typeface="Times New Roman"/>
              </a:rPr>
              <a:t>ure</a:t>
            </a:r>
            <a:r>
              <a:rPr dirty="0" smtClean="0" sz="1400" spc="9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1</a:t>
            </a:r>
            <a:r>
              <a:rPr dirty="0" smtClean="0" sz="1400" spc="5">
                <a:latin typeface="Times New Roman"/>
                <a:cs typeface="Times New Roman"/>
              </a:rPr>
              <a:t>5</a:t>
            </a:r>
            <a:r>
              <a:rPr dirty="0" smtClean="0" sz="1400" spc="-10">
                <a:latin typeface="Times New Roman"/>
                <a:cs typeface="Times New Roman"/>
              </a:rPr>
              <a:t>-12,</a:t>
            </a:r>
            <a:r>
              <a:rPr dirty="0" smtClean="0" sz="1400" spc="9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has</a:t>
            </a:r>
            <a:r>
              <a:rPr dirty="0" smtClean="0" sz="1400" spc="9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wo</a:t>
            </a:r>
            <a:r>
              <a:rPr dirty="0" smtClean="0" sz="1400" spc="9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poles</a:t>
            </a:r>
            <a:r>
              <a:rPr dirty="0" smtClean="0" sz="1400" spc="9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(se</a:t>
            </a:r>
            <a:r>
              <a:rPr dirty="0" smtClean="0" sz="1400" spc="-5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ond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order)</a:t>
            </a:r>
            <a:r>
              <a:rPr dirty="0" smtClean="0" sz="1400" spc="-10">
                <a:latin typeface="Times New Roman"/>
                <a:cs typeface="Times New Roman"/>
              </a:rPr>
              <a:t> and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has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−4</a:t>
            </a:r>
            <a:r>
              <a:rPr dirty="0" smtClean="0" sz="1400" spc="-10">
                <a:latin typeface="Cambria Math"/>
                <a:cs typeface="Cambria Math"/>
              </a:rPr>
              <a:t>0</a:t>
            </a:r>
            <a:r>
              <a:rPr dirty="0" smtClean="0" sz="1400" spc="-10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d</a:t>
            </a:r>
            <a:r>
              <a:rPr dirty="0" smtClean="0" sz="1400" spc="-10">
                <a:latin typeface="Cambria Math"/>
                <a:cs typeface="Cambria Math"/>
              </a:rPr>
              <a:t>B</a:t>
            </a:r>
            <a:r>
              <a:rPr dirty="0" smtClean="0" sz="1400" spc="-5">
                <a:latin typeface="Cambria Math"/>
                <a:cs typeface="Cambria Math"/>
              </a:rPr>
              <a:t>/</a:t>
            </a:r>
            <a:r>
              <a:rPr dirty="0" smtClean="0" sz="1400" spc="-10">
                <a:latin typeface="Cambria Math"/>
                <a:cs typeface="Cambria Math"/>
              </a:rPr>
              <a:t>decade</a:t>
            </a:r>
            <a:r>
              <a:rPr dirty="0" smtClean="0" sz="1400" spc="45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roll</a:t>
            </a:r>
            <a:r>
              <a:rPr dirty="0" smtClean="0" sz="1400" spc="-10">
                <a:latin typeface="Times New Roman"/>
                <a:cs typeface="Times New Roman"/>
              </a:rPr>
              <a:t>-</a:t>
            </a:r>
            <a:r>
              <a:rPr dirty="0" smtClean="0" sz="1400" spc="-5">
                <a:latin typeface="Times New Roman"/>
                <a:cs typeface="Times New Roman"/>
              </a:rPr>
              <a:t>off.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49300" y="5055361"/>
            <a:ext cx="3107055" cy="19494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200">
                <a:latin typeface="Times New Roman"/>
                <a:cs typeface="Times New Roman"/>
              </a:rPr>
              <a:t>FIG</a:t>
            </a:r>
            <a:r>
              <a:rPr dirty="0" smtClean="0" sz="1200" spc="-5">
                <a:latin typeface="Times New Roman"/>
                <a:cs typeface="Times New Roman"/>
              </a:rPr>
              <a:t>U</a:t>
            </a:r>
            <a:r>
              <a:rPr dirty="0" smtClean="0" sz="1200" spc="0">
                <a:latin typeface="Times New Roman"/>
                <a:cs typeface="Times New Roman"/>
              </a:rPr>
              <a:t>RE 15-12: B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sic Sa</a:t>
            </a:r>
            <a:r>
              <a:rPr dirty="0" smtClean="0" sz="1200" spc="-5">
                <a:latin typeface="Times New Roman"/>
                <a:cs typeface="Times New Roman"/>
              </a:rPr>
              <a:t>l</a:t>
            </a:r>
            <a:r>
              <a:rPr dirty="0" smtClean="0" sz="1200" spc="0">
                <a:latin typeface="Times New Roman"/>
                <a:cs typeface="Times New Roman"/>
              </a:rPr>
              <a:t>len-</a:t>
            </a:r>
            <a:r>
              <a:rPr dirty="0" smtClean="0" sz="1200" spc="-10">
                <a:latin typeface="Times New Roman"/>
                <a:cs typeface="Times New Roman"/>
              </a:rPr>
              <a:t>K</a:t>
            </a:r>
            <a:r>
              <a:rPr dirty="0" smtClean="0" sz="1200" spc="0">
                <a:latin typeface="Times New Roman"/>
                <a:cs typeface="Times New Roman"/>
              </a:rPr>
              <a:t>ey high-pa</a:t>
            </a:r>
            <a:r>
              <a:rPr dirty="0" smtClean="0" sz="1200" spc="-5">
                <a:latin typeface="Times New Roman"/>
                <a:cs typeface="Times New Roman"/>
              </a:rPr>
              <a:t>s</a:t>
            </a:r>
            <a:r>
              <a:rPr dirty="0" smtClean="0" sz="1200" spc="0">
                <a:latin typeface="Times New Roman"/>
                <a:cs typeface="Times New Roman"/>
              </a:rPr>
              <a:t>s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filter.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44500" y="6329334"/>
            <a:ext cx="6884670" cy="29171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just" marL="12700" marR="12700">
              <a:lnSpc>
                <a:spcPct val="110400"/>
              </a:lnSpc>
            </a:pPr>
            <a:r>
              <a:rPr dirty="0" smtClean="0" sz="1400" spc="-10" b="1">
                <a:latin typeface="Times New Roman"/>
                <a:cs typeface="Times New Roman"/>
              </a:rPr>
              <a:t>EXAMPLE</a:t>
            </a:r>
            <a:r>
              <a:rPr dirty="0" smtClean="0" sz="1400" spc="-10" b="1">
                <a:latin typeface="Times New Roman"/>
                <a:cs typeface="Times New Roman"/>
              </a:rPr>
              <a:t> </a:t>
            </a:r>
            <a:r>
              <a:rPr dirty="0" smtClean="0" sz="1400" spc="80" b="1">
                <a:latin typeface="Times New Roman"/>
                <a:cs typeface="Times New Roman"/>
              </a:rPr>
              <a:t> </a:t>
            </a:r>
            <a:r>
              <a:rPr dirty="0" smtClean="0" sz="1400" spc="-10" b="1">
                <a:latin typeface="Times New Roman"/>
                <a:cs typeface="Times New Roman"/>
              </a:rPr>
              <a:t>1</a:t>
            </a:r>
            <a:r>
              <a:rPr dirty="0" smtClean="0" sz="1400" spc="-5" b="1">
                <a:latin typeface="Times New Roman"/>
                <a:cs typeface="Times New Roman"/>
              </a:rPr>
              <a:t>5</a:t>
            </a:r>
            <a:r>
              <a:rPr dirty="0" smtClean="0" sz="1400" spc="-10" b="1">
                <a:latin typeface="Times New Roman"/>
                <a:cs typeface="Times New Roman"/>
              </a:rPr>
              <a:t>-5:</a:t>
            </a:r>
            <a:r>
              <a:rPr dirty="0" smtClean="0" sz="1400" spc="-10" b="1">
                <a:latin typeface="Times New Roman"/>
                <a:cs typeface="Times New Roman"/>
              </a:rPr>
              <a:t> </a:t>
            </a:r>
            <a:r>
              <a:rPr dirty="0" smtClean="0" sz="1400" spc="75" b="1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Cho</a:t>
            </a:r>
            <a:r>
              <a:rPr dirty="0" smtClean="0" sz="1400" spc="-5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se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7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values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8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for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8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the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7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Salle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-Key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7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high-pass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80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filt</a:t>
            </a:r>
            <a:r>
              <a:rPr dirty="0" smtClean="0" sz="1400" spc="-20">
                <a:latin typeface="Times New Roman"/>
                <a:cs typeface="Times New Roman"/>
              </a:rPr>
              <a:t>e</a:t>
            </a:r>
            <a:r>
              <a:rPr dirty="0" smtClean="0" sz="1400" spc="-5">
                <a:latin typeface="Times New Roman"/>
                <a:cs typeface="Times New Roman"/>
              </a:rPr>
              <a:t>r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8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in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8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Figure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7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1</a:t>
            </a:r>
            <a:r>
              <a:rPr dirty="0" smtClean="0" sz="1400" spc="5">
                <a:latin typeface="Times New Roman"/>
                <a:cs typeface="Times New Roman"/>
              </a:rPr>
              <a:t>5</a:t>
            </a:r>
            <a:r>
              <a:rPr dirty="0" smtClean="0" sz="1400" spc="-10">
                <a:latin typeface="Times New Roman"/>
                <a:cs typeface="Times New Roman"/>
              </a:rPr>
              <a:t>-12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7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to</a:t>
            </a:r>
            <a:r>
              <a:rPr dirty="0" smtClean="0" sz="1400" spc="-5">
                <a:latin typeface="Times New Roman"/>
                <a:cs typeface="Times New Roman"/>
              </a:rPr>
              <a:t> i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-10">
                <a:latin typeface="Times New Roman"/>
                <a:cs typeface="Times New Roman"/>
              </a:rPr>
              <a:t>plement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5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an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equal-value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secon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-</a:t>
            </a:r>
            <a:r>
              <a:rPr dirty="0" smtClean="0" sz="1400" spc="-10">
                <a:latin typeface="Times New Roman"/>
                <a:cs typeface="Times New Roman"/>
              </a:rPr>
              <a:t>order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Butterworth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response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with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critical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frequency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of</a:t>
            </a:r>
            <a:r>
              <a:rPr dirty="0" smtClean="0" sz="1400" spc="-10">
                <a:latin typeface="Times New Roman"/>
                <a:cs typeface="Times New Roman"/>
              </a:rPr>
              <a:t> approxi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-10">
                <a:latin typeface="Times New Roman"/>
                <a:cs typeface="Times New Roman"/>
              </a:rPr>
              <a:t>ately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10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kHz.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600"/>
              </a:lnSpc>
              <a:spcBef>
                <a:spcPts val="0"/>
              </a:spcBef>
            </a:pPr>
            <a:endParaRPr sz="600"/>
          </a:p>
          <a:p>
            <a:pPr algn="just" marL="12700" marR="20955">
              <a:lnSpc>
                <a:spcPct val="100000"/>
              </a:lnSpc>
            </a:pPr>
            <a:r>
              <a:rPr dirty="0" smtClean="0" sz="1400" spc="-10" b="1" i="1">
                <a:latin typeface="Times New Roman"/>
                <a:cs typeface="Times New Roman"/>
              </a:rPr>
              <a:t>Solut</a:t>
            </a:r>
            <a:r>
              <a:rPr dirty="0" smtClean="0" sz="1400" spc="-10" b="1" i="1">
                <a:latin typeface="Times New Roman"/>
                <a:cs typeface="Times New Roman"/>
              </a:rPr>
              <a:t>i</a:t>
            </a:r>
            <a:r>
              <a:rPr dirty="0" smtClean="0" sz="1400" spc="-10" b="1" i="1">
                <a:latin typeface="Times New Roman"/>
                <a:cs typeface="Times New Roman"/>
              </a:rPr>
              <a:t>on</a:t>
            </a:r>
            <a:r>
              <a:rPr dirty="0" smtClean="0" sz="1400" spc="5" b="1" i="1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We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s</a:t>
            </a:r>
            <a:r>
              <a:rPr dirty="0" smtClean="0" sz="1400" spc="-5">
                <a:latin typeface="Times New Roman"/>
                <a:cs typeface="Times New Roman"/>
              </a:rPr>
              <a:t>tart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by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sele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ting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value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f</a:t>
            </a:r>
            <a:r>
              <a:rPr dirty="0" smtClean="0" sz="1400" spc="-5">
                <a:latin typeface="Times New Roman"/>
                <a:cs typeface="Times New Roman"/>
              </a:rPr>
              <a:t>o</a:t>
            </a:r>
            <a:r>
              <a:rPr dirty="0" smtClean="0" sz="1400" spc="-5">
                <a:latin typeface="Times New Roman"/>
                <a:cs typeface="Times New Roman"/>
              </a:rPr>
              <a:t>r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110">
                <a:latin typeface="Cambria Math"/>
                <a:cs typeface="Cambria Math"/>
              </a:rPr>
              <a:t>�</a:t>
            </a:r>
            <a:r>
              <a:rPr dirty="0" smtClean="0" baseline="-16666" sz="1500" spc="0">
                <a:latin typeface="Cambria Math"/>
                <a:cs typeface="Cambria Math"/>
              </a:rPr>
              <a:t>� </a:t>
            </a:r>
            <a:r>
              <a:rPr dirty="0" smtClean="0" baseline="-16666" sz="1500" spc="-30">
                <a:latin typeface="Cambria Math"/>
                <a:cs typeface="Cambria Math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and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40">
                <a:latin typeface="Cambria Math"/>
                <a:cs typeface="Cambria Math"/>
              </a:rPr>
              <a:t>�</a:t>
            </a:r>
            <a:r>
              <a:rPr dirty="0" smtClean="0" baseline="-16666" sz="1500" spc="0">
                <a:latin typeface="Cambria Math"/>
                <a:cs typeface="Cambria Math"/>
              </a:rPr>
              <a:t>�  </a:t>
            </a:r>
            <a:r>
              <a:rPr dirty="0" smtClean="0" sz="1400" spc="-5">
                <a:latin typeface="Times New Roman"/>
                <a:cs typeface="Times New Roman"/>
              </a:rPr>
              <a:t>(</a:t>
            </a:r>
            <a:r>
              <a:rPr dirty="0" smtClean="0" sz="1400" spc="-75">
                <a:latin typeface="Cambria Math"/>
                <a:cs typeface="Cambria Math"/>
              </a:rPr>
              <a:t>�</a:t>
            </a:r>
            <a:r>
              <a:rPr dirty="0" smtClean="0" baseline="-16666" sz="1500" spc="30">
                <a:latin typeface="Cambria Math"/>
                <a:cs typeface="Cambria Math"/>
              </a:rPr>
              <a:t>1</a:t>
            </a:r>
            <a:r>
              <a:rPr dirty="0" smtClean="0" baseline="-16666" sz="1500" spc="30">
                <a:latin typeface="Cambria Math"/>
                <a:cs typeface="Cambria Math"/>
              </a:rPr>
              <a:t> </a:t>
            </a:r>
            <a:r>
              <a:rPr dirty="0" smtClean="0" baseline="-16666" sz="1500" spc="-37">
                <a:latin typeface="Cambria Math"/>
                <a:cs typeface="Cambria Math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or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45">
                <a:latin typeface="Cambria Math"/>
                <a:cs typeface="Cambria Math"/>
              </a:rPr>
              <a:t>�</a:t>
            </a:r>
            <a:r>
              <a:rPr dirty="0" smtClean="0" baseline="-16666" sz="1500" spc="30">
                <a:latin typeface="Cambria Math"/>
                <a:cs typeface="Cambria Math"/>
              </a:rPr>
              <a:t>2</a:t>
            </a:r>
            <a:r>
              <a:rPr dirty="0" smtClean="0" baseline="-16666" sz="1500" spc="30">
                <a:latin typeface="Cambria Math"/>
                <a:cs typeface="Cambria Math"/>
              </a:rPr>
              <a:t> </a:t>
            </a:r>
            <a:r>
              <a:rPr dirty="0" smtClean="0" baseline="-16666" sz="1500" spc="-37">
                <a:latin typeface="Cambria Math"/>
                <a:cs typeface="Cambria Math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c</a:t>
            </a:r>
            <a:r>
              <a:rPr dirty="0" smtClean="0" sz="1400" spc="-2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also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be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the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me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value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as</a:t>
            </a:r>
            <a:r>
              <a:rPr dirty="0" smtClean="0" sz="1400" spc="25">
                <a:latin typeface="Times New Roman"/>
                <a:cs typeface="Times New Roman"/>
              </a:rPr>
              <a:t> </a:t>
            </a:r>
            <a:r>
              <a:rPr dirty="0" smtClean="0" sz="1400" spc="-110">
                <a:latin typeface="Cambria Math"/>
                <a:cs typeface="Cambria Math"/>
              </a:rPr>
              <a:t>�</a:t>
            </a:r>
            <a:r>
              <a:rPr dirty="0" smtClean="0" baseline="-16666" sz="1500" spc="0">
                <a:latin typeface="Cambria Math"/>
                <a:cs typeface="Cambria Math"/>
              </a:rPr>
              <a:t>�</a:t>
            </a:r>
            <a:endParaRPr baseline="-16666" sz="1500">
              <a:latin typeface="Cambria Math"/>
              <a:cs typeface="Cambria Math"/>
            </a:endParaRPr>
          </a:p>
          <a:p>
            <a:pPr algn="just" marL="12700" marR="1183005">
              <a:lnSpc>
                <a:spcPct val="100000"/>
              </a:lnSpc>
              <a:spcBef>
                <a:spcPts val="200"/>
              </a:spcBef>
            </a:pPr>
            <a:r>
              <a:rPr dirty="0" smtClean="0" sz="1400" spc="-10">
                <a:latin typeface="Times New Roman"/>
                <a:cs typeface="Times New Roman"/>
              </a:rPr>
              <a:t>and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45">
                <a:latin typeface="Cambria Math"/>
                <a:cs typeface="Cambria Math"/>
              </a:rPr>
              <a:t>�</a:t>
            </a:r>
            <a:r>
              <a:rPr dirty="0" smtClean="0" baseline="-16666" sz="1500" spc="0">
                <a:latin typeface="Cambria Math"/>
                <a:cs typeface="Cambria Math"/>
              </a:rPr>
              <a:t>� </a:t>
            </a:r>
            <a:r>
              <a:rPr dirty="0" smtClean="0" baseline="-16666" sz="1500" spc="-7">
                <a:latin typeface="Cambria Math"/>
                <a:cs typeface="Cambria Math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for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si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-5">
                <a:latin typeface="Times New Roman"/>
                <a:cs typeface="Times New Roman"/>
              </a:rPr>
              <a:t>plicity).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�</a:t>
            </a:r>
            <a:r>
              <a:rPr dirty="0" smtClean="0" sz="1400" spc="120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-110">
                <a:latin typeface="Cambria Math"/>
                <a:cs typeface="Cambria Math"/>
              </a:rPr>
              <a:t>�</a:t>
            </a:r>
            <a:r>
              <a:rPr dirty="0" smtClean="0" baseline="-16666" sz="1500" spc="0">
                <a:latin typeface="Cambria Math"/>
                <a:cs typeface="Cambria Math"/>
              </a:rPr>
              <a:t>� </a:t>
            </a:r>
            <a:r>
              <a:rPr dirty="0" smtClean="0" baseline="-16666" sz="1500" spc="22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-45">
                <a:latin typeface="Cambria Math"/>
                <a:cs typeface="Cambria Math"/>
              </a:rPr>
              <a:t>�</a:t>
            </a:r>
            <a:r>
              <a:rPr dirty="0" smtClean="0" baseline="-16666" sz="1500" spc="0">
                <a:latin typeface="Cambria Math"/>
                <a:cs typeface="Cambria Math"/>
              </a:rPr>
              <a:t>� </a:t>
            </a:r>
            <a:r>
              <a:rPr dirty="0" smtClean="0" baseline="-16666" sz="1500" spc="52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-45">
                <a:latin typeface="Cambria Math"/>
                <a:cs typeface="Cambria Math"/>
              </a:rPr>
              <a:t>�</a:t>
            </a:r>
            <a:r>
              <a:rPr dirty="0" smtClean="0" baseline="-16666" sz="1500" spc="30">
                <a:latin typeface="Cambria Math"/>
                <a:cs typeface="Cambria Math"/>
              </a:rPr>
              <a:t>2</a:t>
            </a:r>
            <a:r>
              <a:rPr dirty="0" smtClean="0" baseline="-16666" sz="1500" spc="30">
                <a:latin typeface="Cambria Math"/>
                <a:cs typeface="Cambria Math"/>
              </a:rPr>
              <a:t> </a:t>
            </a:r>
            <a:r>
              <a:rPr dirty="0" smtClean="0" baseline="-16666" sz="1500" spc="7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=</a:t>
            </a:r>
            <a:r>
              <a:rPr dirty="0" smtClean="0" sz="1400" spc="85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3</a:t>
            </a:r>
            <a:r>
              <a:rPr dirty="0" smtClean="0" sz="1400" spc="-10">
                <a:latin typeface="Cambria Math"/>
                <a:cs typeface="Cambria Math"/>
              </a:rPr>
              <a:t>.3</a:t>
            </a:r>
            <a:r>
              <a:rPr dirty="0" smtClean="0" sz="1400" spc="-5">
                <a:latin typeface="Cambria Math"/>
                <a:cs typeface="Cambria Math"/>
              </a:rPr>
              <a:t> </a:t>
            </a:r>
            <a:r>
              <a:rPr dirty="0" smtClean="0" sz="1400" spc="-10">
                <a:latin typeface="Cambria Math"/>
                <a:cs typeface="Cambria Math"/>
              </a:rPr>
              <a:t>kΩ</a:t>
            </a:r>
            <a:r>
              <a:rPr dirty="0" smtClean="0" sz="1400" spc="-10">
                <a:latin typeface="Cambria Math"/>
                <a:cs typeface="Cambria Math"/>
              </a:rPr>
              <a:t>   </a:t>
            </a:r>
            <a:r>
              <a:rPr dirty="0" smtClean="0" sz="1400" spc="-10">
                <a:latin typeface="Cambria Math"/>
                <a:cs typeface="Cambria Math"/>
              </a:rPr>
              <a:t>(an</a:t>
            </a:r>
            <a:r>
              <a:rPr dirty="0" smtClean="0" sz="1400" spc="-10">
                <a:latin typeface="Cambria Math"/>
                <a:cs typeface="Cambria Math"/>
              </a:rPr>
              <a:t> </a:t>
            </a:r>
            <a:r>
              <a:rPr dirty="0" smtClean="0" sz="1400" spc="-10">
                <a:latin typeface="Cambria Math"/>
                <a:cs typeface="Cambria Math"/>
              </a:rPr>
              <a:t>arbitrary</a:t>
            </a:r>
            <a:r>
              <a:rPr dirty="0" smtClean="0" sz="1400" spc="-5">
                <a:latin typeface="Cambria Math"/>
                <a:cs typeface="Cambria Math"/>
              </a:rPr>
              <a:t> </a:t>
            </a:r>
            <a:r>
              <a:rPr dirty="0" smtClean="0" sz="1400" spc="-10">
                <a:latin typeface="Cambria Math"/>
                <a:cs typeface="Cambria Math"/>
              </a:rPr>
              <a:t>selection)</a:t>
            </a:r>
            <a:endParaRPr sz="1400">
              <a:latin typeface="Cambria Math"/>
              <a:cs typeface="Cambria Math"/>
            </a:endParaRPr>
          </a:p>
          <a:p>
            <a:pPr algn="just" marL="12700" marR="2364105">
              <a:lnSpc>
                <a:spcPct val="100000"/>
              </a:lnSpc>
              <a:spcBef>
                <a:spcPts val="210"/>
              </a:spcBef>
            </a:pPr>
            <a:r>
              <a:rPr dirty="0" smtClean="0" sz="1400" spc="-10">
                <a:latin typeface="Times New Roman"/>
                <a:cs typeface="Times New Roman"/>
              </a:rPr>
              <a:t>Next,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we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calculate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the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capacitance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value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fr</a:t>
            </a:r>
            <a:r>
              <a:rPr dirty="0" smtClean="0" sz="1400" spc="-5">
                <a:latin typeface="Times New Roman"/>
                <a:cs typeface="Times New Roman"/>
              </a:rPr>
              <a:t>o</a:t>
            </a:r>
            <a:r>
              <a:rPr dirty="0" smtClean="0" sz="1400" spc="-15">
                <a:latin typeface="Times New Roman"/>
                <a:cs typeface="Times New Roman"/>
              </a:rPr>
              <a:t>m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295">
                <a:latin typeface="Cambria Math"/>
                <a:cs typeface="Cambria Math"/>
              </a:rPr>
              <a:t>�</a:t>
            </a:r>
            <a:r>
              <a:rPr dirty="0" smtClean="0" baseline="-16666" sz="1500" spc="0">
                <a:latin typeface="Cambria Math"/>
                <a:cs typeface="Cambria Math"/>
              </a:rPr>
              <a:t>𝑐</a:t>
            </a:r>
            <a:r>
              <a:rPr dirty="0" smtClean="0" sz="1400" spc="-15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1</a:t>
            </a:r>
            <a:r>
              <a:rPr dirty="0" smtClean="0" baseline="1984" sz="2100" spc="-22">
                <a:latin typeface="Cambria Math"/>
                <a:cs typeface="Cambria Math"/>
              </a:rPr>
              <a:t>⁄</a:t>
            </a:r>
            <a:r>
              <a:rPr dirty="0" smtClean="0" sz="1400" spc="-10">
                <a:latin typeface="Cambria Math"/>
                <a:cs typeface="Cambria Math"/>
              </a:rPr>
              <a:t>(</a:t>
            </a:r>
            <a:r>
              <a:rPr dirty="0" smtClean="0" sz="1400" spc="-15">
                <a:latin typeface="Cambria Math"/>
                <a:cs typeface="Cambria Math"/>
              </a:rPr>
              <a:t>2</a:t>
            </a:r>
            <a:r>
              <a:rPr dirty="0" smtClean="0" sz="1400" spc="-15">
                <a:latin typeface="Cambria Math"/>
                <a:cs typeface="Cambria Math"/>
              </a:rPr>
              <a:t>𝜋�</a:t>
            </a:r>
            <a:r>
              <a:rPr dirty="0" smtClean="0" sz="1400" spc="50">
                <a:latin typeface="Cambria Math"/>
                <a:cs typeface="Cambria Math"/>
              </a:rPr>
              <a:t>�</a:t>
            </a:r>
            <a:r>
              <a:rPr dirty="0" smtClean="0" sz="1400" spc="-10">
                <a:latin typeface="Cambria Math"/>
                <a:cs typeface="Cambria Math"/>
              </a:rPr>
              <a:t>)</a:t>
            </a:r>
            <a:r>
              <a:rPr dirty="0" smtClean="0" sz="1400" spc="-5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  <a:p>
            <a:pPr algn="ctr" marR="0">
              <a:lnSpc>
                <a:spcPct val="100000"/>
              </a:lnSpc>
              <a:spcBef>
                <a:spcPts val="215"/>
              </a:spcBef>
            </a:pPr>
            <a:r>
              <a:rPr dirty="0" smtClean="0" sz="1400" spc="-15">
                <a:latin typeface="Cambria Math"/>
                <a:cs typeface="Cambria Math"/>
              </a:rPr>
              <a:t>�</a:t>
            </a:r>
            <a:r>
              <a:rPr dirty="0" smtClean="0" sz="1400" spc="140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-170">
                <a:latin typeface="Cambria Math"/>
                <a:cs typeface="Cambria Math"/>
              </a:rPr>
              <a:t>�</a:t>
            </a:r>
            <a:r>
              <a:rPr dirty="0" smtClean="0" baseline="-16666" sz="1500" spc="0">
                <a:latin typeface="Cambria Math"/>
                <a:cs typeface="Cambria Math"/>
              </a:rPr>
              <a:t>� </a:t>
            </a:r>
            <a:r>
              <a:rPr dirty="0" smtClean="0" baseline="-16666" sz="1500" spc="22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-100">
                <a:latin typeface="Cambria Math"/>
                <a:cs typeface="Cambria Math"/>
              </a:rPr>
              <a:t>�</a:t>
            </a:r>
            <a:r>
              <a:rPr dirty="0" smtClean="0" baseline="-16666" sz="1500" spc="0">
                <a:latin typeface="Cambria Math"/>
                <a:cs typeface="Cambria Math"/>
              </a:rPr>
              <a:t>� </a:t>
            </a:r>
            <a:r>
              <a:rPr dirty="0" smtClean="0" baseline="-16666" sz="1500" spc="52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1</a:t>
            </a:r>
            <a:r>
              <a:rPr dirty="0" smtClean="0" baseline="1984" sz="2100" spc="-22">
                <a:latin typeface="Cambria Math"/>
                <a:cs typeface="Cambria Math"/>
              </a:rPr>
              <a:t>⁄</a:t>
            </a:r>
            <a:r>
              <a:rPr dirty="0" smtClean="0" sz="1400" spc="-10">
                <a:latin typeface="Cambria Math"/>
                <a:cs typeface="Cambria Math"/>
              </a:rPr>
              <a:t>(</a:t>
            </a:r>
            <a:r>
              <a:rPr dirty="0" smtClean="0" sz="1400" spc="-20">
                <a:latin typeface="Cambria Math"/>
                <a:cs typeface="Cambria Math"/>
              </a:rPr>
              <a:t>2𝜋</a:t>
            </a:r>
            <a:r>
              <a:rPr dirty="0" smtClean="0" sz="1400" spc="30">
                <a:latin typeface="Cambria Math"/>
                <a:cs typeface="Cambria Math"/>
              </a:rPr>
              <a:t>�</a:t>
            </a:r>
            <a:r>
              <a:rPr dirty="0" smtClean="0" sz="1400" spc="-295">
                <a:latin typeface="Cambria Math"/>
                <a:cs typeface="Cambria Math"/>
              </a:rPr>
              <a:t>�</a:t>
            </a:r>
            <a:r>
              <a:rPr dirty="0" smtClean="0" baseline="-16666" sz="1500" spc="0">
                <a:latin typeface="Cambria Math"/>
                <a:cs typeface="Cambria Math"/>
              </a:rPr>
              <a:t>𝑐</a:t>
            </a:r>
            <a:r>
              <a:rPr dirty="0" smtClean="0" sz="1400" spc="-10">
                <a:latin typeface="Cambria Math"/>
                <a:cs typeface="Cambria Math"/>
              </a:rPr>
              <a:t>)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1</a:t>
            </a:r>
            <a:r>
              <a:rPr dirty="0" smtClean="0" baseline="1984" sz="2100" spc="-22">
                <a:latin typeface="Cambria Math"/>
                <a:cs typeface="Cambria Math"/>
              </a:rPr>
              <a:t>⁄</a:t>
            </a:r>
            <a:r>
              <a:rPr dirty="0" smtClean="0" sz="1400" spc="-10">
                <a:latin typeface="Cambria Math"/>
                <a:cs typeface="Cambria Math"/>
              </a:rPr>
              <a:t>(</a:t>
            </a:r>
            <a:r>
              <a:rPr dirty="0" smtClean="0" sz="1400" spc="-15">
                <a:latin typeface="Cambria Math"/>
                <a:cs typeface="Cambria Math"/>
              </a:rPr>
              <a:t>2</a:t>
            </a:r>
            <a:r>
              <a:rPr dirty="0" smtClean="0" sz="1400" spc="-15">
                <a:latin typeface="Cambria Math"/>
                <a:cs typeface="Cambria Math"/>
              </a:rPr>
              <a:t>𝜋(</a:t>
            </a:r>
            <a:r>
              <a:rPr dirty="0" smtClean="0" sz="1400" spc="-15">
                <a:latin typeface="Cambria Math"/>
                <a:cs typeface="Cambria Math"/>
              </a:rPr>
              <a:t>3</a:t>
            </a:r>
            <a:r>
              <a:rPr dirty="0" smtClean="0" sz="1400" spc="-10">
                <a:latin typeface="Cambria Math"/>
                <a:cs typeface="Cambria Math"/>
              </a:rPr>
              <a:t>.3</a:t>
            </a:r>
            <a:r>
              <a:rPr dirty="0" smtClean="0" sz="1400" spc="-5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k</a:t>
            </a:r>
            <a:r>
              <a:rPr dirty="0" smtClean="0" sz="1400" spc="-10">
                <a:latin typeface="Cambria Math"/>
                <a:cs typeface="Cambria Math"/>
              </a:rPr>
              <a:t>Ω)(</a:t>
            </a:r>
            <a:r>
              <a:rPr dirty="0" smtClean="0" sz="1400" spc="-15">
                <a:latin typeface="Cambria Math"/>
                <a:cs typeface="Cambria Math"/>
              </a:rPr>
              <a:t>1</a:t>
            </a:r>
            <a:r>
              <a:rPr dirty="0" smtClean="0" sz="1400" spc="-10">
                <a:latin typeface="Cambria Math"/>
                <a:cs typeface="Cambria Math"/>
              </a:rPr>
              <a:t>0</a:t>
            </a:r>
            <a:r>
              <a:rPr dirty="0" smtClean="0" sz="1400" spc="-5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kH</a:t>
            </a:r>
            <a:r>
              <a:rPr dirty="0" smtClean="0" sz="1400" spc="-5">
                <a:latin typeface="Cambria Math"/>
                <a:cs typeface="Cambria Math"/>
              </a:rPr>
              <a:t>z</a:t>
            </a:r>
            <a:r>
              <a:rPr dirty="0" smtClean="0" sz="1400" spc="-10">
                <a:latin typeface="Cambria Math"/>
                <a:cs typeface="Cambria Math"/>
              </a:rPr>
              <a:t>))</a:t>
            </a:r>
            <a:r>
              <a:rPr dirty="0" smtClean="0" sz="1400" spc="75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=</a:t>
            </a:r>
            <a:r>
              <a:rPr dirty="0" smtClean="0" sz="1400" spc="85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0</a:t>
            </a:r>
            <a:r>
              <a:rPr dirty="0" smtClean="0" sz="1400" spc="-5">
                <a:latin typeface="Cambria Math"/>
                <a:cs typeface="Cambria Math"/>
              </a:rPr>
              <a:t>.</a:t>
            </a:r>
            <a:r>
              <a:rPr dirty="0" smtClean="0" sz="1400" spc="-15">
                <a:latin typeface="Cambria Math"/>
                <a:cs typeface="Cambria Math"/>
              </a:rPr>
              <a:t>004</a:t>
            </a:r>
            <a:r>
              <a:rPr dirty="0" smtClean="0" sz="1400" spc="-10">
                <a:latin typeface="Cambria Math"/>
                <a:cs typeface="Cambria Math"/>
              </a:rPr>
              <a:t>8</a:t>
            </a:r>
            <a:r>
              <a:rPr dirty="0" smtClean="0" sz="1400" spc="-10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𝜇F</a:t>
            </a:r>
            <a:endParaRPr sz="1400">
              <a:latin typeface="Cambria Math"/>
              <a:cs typeface="Cambria Math"/>
            </a:endParaRPr>
          </a:p>
          <a:p>
            <a:pPr algn="just" marL="12700" marR="923925">
              <a:lnSpc>
                <a:spcPct val="100000"/>
              </a:lnSpc>
              <a:spcBef>
                <a:spcPts val="195"/>
              </a:spcBef>
            </a:pPr>
            <a:r>
              <a:rPr dirty="0" smtClean="0" sz="1400" spc="-10">
                <a:latin typeface="Times New Roman"/>
                <a:cs typeface="Times New Roman"/>
              </a:rPr>
              <a:t>For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20">
                <a:latin typeface="Times New Roman"/>
                <a:cs typeface="Times New Roman"/>
              </a:rPr>
              <a:t>B</a:t>
            </a:r>
            <a:r>
              <a:rPr dirty="0" smtClean="0" sz="1400" spc="-10">
                <a:latin typeface="Times New Roman"/>
                <a:cs typeface="Times New Roman"/>
              </a:rPr>
              <a:t>utterworth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response,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t</a:t>
            </a:r>
            <a:r>
              <a:rPr dirty="0" smtClean="0" sz="1400" spc="-20">
                <a:latin typeface="Times New Roman"/>
                <a:cs typeface="Times New Roman"/>
              </a:rPr>
              <a:t>h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da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-10">
                <a:latin typeface="Times New Roman"/>
                <a:cs typeface="Times New Roman"/>
              </a:rPr>
              <a:t>ping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fa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tor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-5">
                <a:latin typeface="Times New Roman"/>
                <a:cs typeface="Times New Roman"/>
              </a:rPr>
              <a:t>u</a:t>
            </a:r>
            <a:r>
              <a:rPr dirty="0" smtClean="0" sz="1400" spc="-5">
                <a:latin typeface="Times New Roman"/>
                <a:cs typeface="Times New Roman"/>
              </a:rPr>
              <a:t>st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be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1.414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nd</a:t>
            </a:r>
            <a:r>
              <a:rPr dirty="0" smtClean="0" sz="1400" spc="25">
                <a:latin typeface="Times New Roman"/>
                <a:cs typeface="Times New Roman"/>
              </a:rPr>
              <a:t> </a:t>
            </a:r>
            <a:r>
              <a:rPr dirty="0" smtClean="0" sz="1400" spc="-75">
                <a:latin typeface="Cambria Math"/>
                <a:cs typeface="Cambria Math"/>
              </a:rPr>
              <a:t>�</a:t>
            </a:r>
            <a:r>
              <a:rPr dirty="0" smtClean="0" baseline="-16666" sz="1500" spc="120">
                <a:latin typeface="Cambria Math"/>
                <a:cs typeface="Cambria Math"/>
              </a:rPr>
              <a:t>1</a:t>
            </a:r>
            <a:r>
              <a:rPr dirty="0" smtClean="0" baseline="1984" sz="2100" spc="-22">
                <a:latin typeface="Cambria Math"/>
                <a:cs typeface="Cambria Math"/>
              </a:rPr>
              <a:t>⁄</a:t>
            </a:r>
            <a:r>
              <a:rPr dirty="0" smtClean="0" sz="1400" spc="-45">
                <a:latin typeface="Cambria Math"/>
                <a:cs typeface="Cambria Math"/>
              </a:rPr>
              <a:t>�</a:t>
            </a:r>
            <a:r>
              <a:rPr dirty="0" smtClean="0" baseline="-16666" sz="1500" spc="30">
                <a:latin typeface="Cambria Math"/>
                <a:cs typeface="Cambria Math"/>
              </a:rPr>
              <a:t>2</a:t>
            </a:r>
            <a:r>
              <a:rPr dirty="0" smtClean="0" baseline="-16666" sz="1500" spc="30">
                <a:latin typeface="Cambria Math"/>
                <a:cs typeface="Cambria Math"/>
              </a:rPr>
              <a:t> </a:t>
            </a:r>
            <a:r>
              <a:rPr dirty="0" smtClean="0" baseline="-16666" sz="1500" spc="15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0</a:t>
            </a:r>
            <a:r>
              <a:rPr dirty="0" smtClean="0" sz="1400" spc="-5">
                <a:latin typeface="Cambria Math"/>
                <a:cs typeface="Cambria Math"/>
              </a:rPr>
              <a:t>.</a:t>
            </a:r>
            <a:r>
              <a:rPr dirty="0" smtClean="0" sz="1400" spc="-15">
                <a:latin typeface="Cambria Math"/>
                <a:cs typeface="Cambria Math"/>
              </a:rPr>
              <a:t>586</a:t>
            </a:r>
            <a:r>
              <a:rPr dirty="0" smtClean="0" sz="1400" spc="-5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  <a:p>
            <a:pPr algn="ctr" marR="0">
              <a:lnSpc>
                <a:spcPct val="100000"/>
              </a:lnSpc>
              <a:spcBef>
                <a:spcPts val="215"/>
              </a:spcBef>
            </a:pPr>
            <a:r>
              <a:rPr dirty="0" smtClean="0" sz="1400" spc="-75">
                <a:latin typeface="Cambria Math"/>
                <a:cs typeface="Cambria Math"/>
              </a:rPr>
              <a:t>�</a:t>
            </a:r>
            <a:r>
              <a:rPr dirty="0" smtClean="0" baseline="-16666" sz="1500" spc="30">
                <a:latin typeface="Cambria Math"/>
                <a:cs typeface="Cambria Math"/>
              </a:rPr>
              <a:t>1</a:t>
            </a:r>
            <a:r>
              <a:rPr dirty="0" smtClean="0" baseline="-16666" sz="1500" spc="30">
                <a:latin typeface="Cambria Math"/>
                <a:cs typeface="Cambria Math"/>
              </a:rPr>
              <a:t> </a:t>
            </a:r>
            <a:r>
              <a:rPr dirty="0" smtClean="0" baseline="-16666" sz="1500" spc="15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0</a:t>
            </a:r>
            <a:r>
              <a:rPr dirty="0" smtClean="0" sz="1400" spc="-5">
                <a:latin typeface="Cambria Math"/>
                <a:cs typeface="Cambria Math"/>
              </a:rPr>
              <a:t>.</a:t>
            </a:r>
            <a:r>
              <a:rPr dirty="0" smtClean="0" sz="1400" spc="-15">
                <a:latin typeface="Cambria Math"/>
                <a:cs typeface="Cambria Math"/>
              </a:rPr>
              <a:t>586</a:t>
            </a:r>
            <a:r>
              <a:rPr dirty="0" smtClean="0" sz="1400" spc="-45">
                <a:latin typeface="Cambria Math"/>
                <a:cs typeface="Cambria Math"/>
              </a:rPr>
              <a:t>�</a:t>
            </a:r>
            <a:r>
              <a:rPr dirty="0" smtClean="0" baseline="-16666" sz="1500" spc="30">
                <a:latin typeface="Cambria Math"/>
                <a:cs typeface="Cambria Math"/>
              </a:rPr>
              <a:t>2</a:t>
            </a:r>
            <a:r>
              <a:rPr dirty="0" smtClean="0" baseline="-16666" sz="1500" spc="30">
                <a:latin typeface="Cambria Math"/>
                <a:cs typeface="Cambria Math"/>
              </a:rPr>
              <a:t> </a:t>
            </a:r>
            <a:r>
              <a:rPr dirty="0" smtClean="0" baseline="-16666" sz="1500" spc="15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0</a:t>
            </a:r>
            <a:r>
              <a:rPr dirty="0" smtClean="0" sz="1400" spc="-5">
                <a:latin typeface="Cambria Math"/>
                <a:cs typeface="Cambria Math"/>
              </a:rPr>
              <a:t>.</a:t>
            </a:r>
            <a:r>
              <a:rPr dirty="0" smtClean="0" sz="1400" spc="-15">
                <a:latin typeface="Cambria Math"/>
                <a:cs typeface="Cambria Math"/>
              </a:rPr>
              <a:t>58</a:t>
            </a:r>
            <a:r>
              <a:rPr dirty="0" smtClean="0" sz="1400" spc="-5">
                <a:latin typeface="Cambria Math"/>
                <a:cs typeface="Cambria Math"/>
              </a:rPr>
              <a:t>6</a:t>
            </a:r>
            <a:r>
              <a:rPr dirty="0" smtClean="0" baseline="1984" sz="2100" spc="-15">
                <a:latin typeface="Cambria Math"/>
                <a:cs typeface="Cambria Math"/>
              </a:rPr>
              <a:t>(</a:t>
            </a:r>
            <a:r>
              <a:rPr dirty="0" smtClean="0" sz="1400" spc="-10">
                <a:latin typeface="Cambria Math"/>
                <a:cs typeface="Cambria Math"/>
              </a:rPr>
              <a:t>3.3</a:t>
            </a:r>
            <a:r>
              <a:rPr dirty="0" smtClean="0" sz="1400" spc="-5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k</a:t>
            </a:r>
            <a:r>
              <a:rPr dirty="0" smtClean="0" sz="1400" spc="-15">
                <a:latin typeface="Cambria Math"/>
                <a:cs typeface="Cambria Math"/>
              </a:rPr>
              <a:t>Ω</a:t>
            </a:r>
            <a:r>
              <a:rPr dirty="0" smtClean="0" baseline="1984" sz="2100" spc="-15">
                <a:latin typeface="Cambria Math"/>
                <a:cs typeface="Cambria Math"/>
              </a:rPr>
              <a:t>)</a:t>
            </a:r>
            <a:r>
              <a:rPr dirty="0" smtClean="0" baseline="1984" sz="2100" spc="127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1</a:t>
            </a:r>
            <a:r>
              <a:rPr dirty="0" smtClean="0" sz="1400" spc="-5">
                <a:latin typeface="Cambria Math"/>
                <a:cs typeface="Cambria Math"/>
              </a:rPr>
              <a:t>.</a:t>
            </a:r>
            <a:r>
              <a:rPr dirty="0" smtClean="0" sz="1400" spc="-15">
                <a:latin typeface="Cambria Math"/>
                <a:cs typeface="Cambria Math"/>
              </a:rPr>
              <a:t>9</a:t>
            </a:r>
            <a:r>
              <a:rPr dirty="0" smtClean="0" sz="1400" spc="-10">
                <a:latin typeface="Cambria Math"/>
                <a:cs typeface="Cambria Math"/>
              </a:rPr>
              <a:t>3</a:t>
            </a:r>
            <a:r>
              <a:rPr dirty="0" smtClean="0" sz="1400" spc="-10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k</a:t>
            </a:r>
            <a:r>
              <a:rPr dirty="0" smtClean="0" sz="1400" spc="-10">
                <a:latin typeface="Cambria Math"/>
                <a:cs typeface="Cambria Math"/>
              </a:rPr>
              <a:t>Ω</a:t>
            </a:r>
            <a:endParaRPr sz="1400">
              <a:latin typeface="Cambria Math"/>
              <a:cs typeface="Cambria Math"/>
            </a:endParaRPr>
          </a:p>
          <a:p>
            <a:pPr algn="just" marL="12700" marR="1070610">
              <a:lnSpc>
                <a:spcPct val="100000"/>
              </a:lnSpc>
              <a:spcBef>
                <a:spcPts val="195"/>
              </a:spcBef>
            </a:pPr>
            <a:r>
              <a:rPr dirty="0" smtClean="0" sz="1400" spc="-5">
                <a:latin typeface="Times New Roman"/>
                <a:cs typeface="Times New Roman"/>
              </a:rPr>
              <a:t>If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w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had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chosen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75">
                <a:latin typeface="Cambria Math"/>
                <a:cs typeface="Cambria Math"/>
              </a:rPr>
              <a:t>�</a:t>
            </a:r>
            <a:r>
              <a:rPr dirty="0" smtClean="0" baseline="-16666" sz="1500" spc="30">
                <a:latin typeface="Cambria Math"/>
                <a:cs typeface="Cambria Math"/>
              </a:rPr>
              <a:t>1</a:t>
            </a:r>
            <a:r>
              <a:rPr dirty="0" smtClean="0" baseline="-16666" sz="1500" spc="30">
                <a:latin typeface="Cambria Math"/>
                <a:cs typeface="Cambria Math"/>
              </a:rPr>
              <a:t> </a:t>
            </a:r>
            <a:r>
              <a:rPr dirty="0" smtClean="0" baseline="-16666" sz="1500" spc="7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3</a:t>
            </a:r>
            <a:r>
              <a:rPr dirty="0" smtClean="0" sz="1400" spc="-10">
                <a:latin typeface="Cambria Math"/>
                <a:cs typeface="Cambria Math"/>
              </a:rPr>
              <a:t>.3</a:t>
            </a:r>
            <a:r>
              <a:rPr dirty="0" smtClean="0" sz="1400" spc="-10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k</a:t>
            </a:r>
            <a:r>
              <a:rPr dirty="0" smtClean="0" sz="1400" spc="-10">
                <a:latin typeface="Cambria Math"/>
                <a:cs typeface="Cambria Math"/>
              </a:rPr>
              <a:t>Ω</a:t>
            </a:r>
            <a:r>
              <a:rPr dirty="0" smtClean="0" sz="1400" spc="-5">
                <a:latin typeface="Times New Roman"/>
                <a:cs typeface="Times New Roman"/>
              </a:rPr>
              <a:t>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then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45">
                <a:latin typeface="Cambria Math"/>
                <a:cs typeface="Cambria Math"/>
              </a:rPr>
              <a:t>�</a:t>
            </a:r>
            <a:r>
              <a:rPr dirty="0" smtClean="0" baseline="-16666" sz="1500" spc="30">
                <a:latin typeface="Cambria Math"/>
                <a:cs typeface="Cambria Math"/>
              </a:rPr>
              <a:t>2</a:t>
            </a:r>
            <a:r>
              <a:rPr dirty="0" smtClean="0" baseline="-16666" sz="1500" spc="30">
                <a:latin typeface="Cambria Math"/>
                <a:cs typeface="Cambria Math"/>
              </a:rPr>
              <a:t> </a:t>
            </a:r>
            <a:r>
              <a:rPr dirty="0" smtClean="0" baseline="-16666" sz="1500" spc="15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-75">
                <a:latin typeface="Cambria Math"/>
                <a:cs typeface="Cambria Math"/>
              </a:rPr>
              <a:t>�</a:t>
            </a:r>
            <a:r>
              <a:rPr dirty="0" smtClean="0" baseline="-16666" sz="1500" spc="120">
                <a:latin typeface="Cambria Math"/>
                <a:cs typeface="Cambria Math"/>
              </a:rPr>
              <a:t>1</a:t>
            </a:r>
            <a:r>
              <a:rPr dirty="0" smtClean="0" baseline="1984" sz="2100" spc="-22">
                <a:latin typeface="Cambria Math"/>
                <a:cs typeface="Cambria Math"/>
              </a:rPr>
              <a:t>⁄</a:t>
            </a:r>
            <a:r>
              <a:rPr dirty="0" smtClean="0" sz="1400" spc="-15">
                <a:latin typeface="Cambria Math"/>
                <a:cs typeface="Cambria Math"/>
              </a:rPr>
              <a:t>0</a:t>
            </a:r>
            <a:r>
              <a:rPr dirty="0" smtClean="0" sz="1400" spc="-5">
                <a:latin typeface="Cambria Math"/>
                <a:cs typeface="Cambria Math"/>
              </a:rPr>
              <a:t>.</a:t>
            </a:r>
            <a:r>
              <a:rPr dirty="0" smtClean="0" sz="1400" spc="-15">
                <a:latin typeface="Cambria Math"/>
                <a:cs typeface="Cambria Math"/>
              </a:rPr>
              <a:t>58</a:t>
            </a:r>
            <a:r>
              <a:rPr dirty="0" smtClean="0" sz="1400" spc="-10">
                <a:latin typeface="Cambria Math"/>
                <a:cs typeface="Cambria Math"/>
              </a:rPr>
              <a:t>6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3</a:t>
            </a:r>
            <a:r>
              <a:rPr dirty="0" smtClean="0" sz="1400" spc="-10">
                <a:latin typeface="Cambria Math"/>
                <a:cs typeface="Cambria Math"/>
              </a:rPr>
              <a:t>.3</a:t>
            </a:r>
            <a:r>
              <a:rPr dirty="0" smtClean="0" sz="1400" spc="-5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k</a:t>
            </a:r>
            <a:r>
              <a:rPr dirty="0" smtClean="0" sz="1400" spc="-15">
                <a:latin typeface="Cambria Math"/>
                <a:cs typeface="Cambria Math"/>
              </a:rPr>
              <a:t>Ω</a:t>
            </a:r>
            <a:r>
              <a:rPr dirty="0" smtClean="0" baseline="1984" sz="2100" spc="-22">
                <a:latin typeface="Cambria Math"/>
                <a:cs typeface="Cambria Math"/>
              </a:rPr>
              <a:t>⁄</a:t>
            </a:r>
            <a:r>
              <a:rPr dirty="0" smtClean="0" sz="1400" spc="-5">
                <a:latin typeface="Cambria Math"/>
                <a:cs typeface="Cambria Math"/>
              </a:rPr>
              <a:t>0</a:t>
            </a:r>
            <a:r>
              <a:rPr dirty="0" smtClean="0" sz="1400" spc="-5">
                <a:latin typeface="Cambria Math"/>
                <a:cs typeface="Cambria Math"/>
              </a:rPr>
              <a:t>.</a:t>
            </a:r>
            <a:r>
              <a:rPr dirty="0" smtClean="0" sz="1400" spc="-15">
                <a:latin typeface="Cambria Math"/>
                <a:cs typeface="Cambria Math"/>
              </a:rPr>
              <a:t>58</a:t>
            </a:r>
            <a:r>
              <a:rPr dirty="0" smtClean="0" sz="1400" spc="-10">
                <a:latin typeface="Cambria Math"/>
                <a:cs typeface="Cambria Math"/>
              </a:rPr>
              <a:t>6</a:t>
            </a:r>
            <a:r>
              <a:rPr dirty="0" smtClean="0" sz="1400" spc="85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5</a:t>
            </a:r>
            <a:r>
              <a:rPr dirty="0" smtClean="0" sz="1400" spc="-5">
                <a:latin typeface="Cambria Math"/>
                <a:cs typeface="Cambria Math"/>
              </a:rPr>
              <a:t>.</a:t>
            </a:r>
            <a:r>
              <a:rPr dirty="0" smtClean="0" sz="1400" spc="-15">
                <a:latin typeface="Cambria Math"/>
                <a:cs typeface="Cambria Math"/>
              </a:rPr>
              <a:t>6</a:t>
            </a:r>
            <a:r>
              <a:rPr dirty="0" smtClean="0" sz="1400" spc="-10">
                <a:latin typeface="Cambria Math"/>
                <a:cs typeface="Cambria Math"/>
              </a:rPr>
              <a:t>3</a:t>
            </a:r>
            <a:r>
              <a:rPr dirty="0" smtClean="0" sz="1400" spc="-5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k</a:t>
            </a:r>
            <a:r>
              <a:rPr dirty="0" smtClean="0" sz="1400" spc="-10">
                <a:latin typeface="Cambria Math"/>
                <a:cs typeface="Cambria Math"/>
              </a:rPr>
              <a:t>Ω</a:t>
            </a:r>
            <a:endParaRPr sz="1400">
              <a:latin typeface="Cambria Math"/>
              <a:cs typeface="Cambria Math"/>
            </a:endParaRPr>
          </a:p>
          <a:p>
            <a:pPr marL="12700" marR="12700">
              <a:lnSpc>
                <a:spcPct val="110000"/>
              </a:lnSpc>
              <a:spcBef>
                <a:spcPts val="10"/>
              </a:spcBef>
            </a:pPr>
            <a:r>
              <a:rPr dirty="0" smtClean="0" sz="1400" spc="-10">
                <a:latin typeface="Times New Roman"/>
                <a:cs typeface="Times New Roman"/>
              </a:rPr>
              <a:t>Either</a:t>
            </a:r>
            <a:r>
              <a:rPr dirty="0" smtClean="0" sz="1400" spc="12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way,</a:t>
            </a:r>
            <a:r>
              <a:rPr dirty="0" smtClean="0" sz="1400" spc="1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an</a:t>
            </a:r>
            <a:r>
              <a:rPr dirty="0" smtClean="0" sz="1400" spc="1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approxi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-10">
                <a:latin typeface="Times New Roman"/>
                <a:cs typeface="Times New Roman"/>
              </a:rPr>
              <a:t>ate</a:t>
            </a:r>
            <a:r>
              <a:rPr dirty="0" smtClean="0" sz="1400" spc="114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-5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tterwo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th</a:t>
            </a:r>
            <a:r>
              <a:rPr dirty="0" smtClean="0" sz="1400" spc="1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response</a:t>
            </a:r>
            <a:r>
              <a:rPr dirty="0" smtClean="0" sz="1400" spc="114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is</a:t>
            </a:r>
            <a:r>
              <a:rPr dirty="0" smtClean="0" sz="1400" spc="12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realiz</a:t>
            </a:r>
            <a:r>
              <a:rPr dirty="0" smtClean="0" sz="1400" spc="-2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12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by</a:t>
            </a:r>
            <a:r>
              <a:rPr dirty="0" smtClean="0" sz="1400" spc="12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choosing</a:t>
            </a:r>
            <a:r>
              <a:rPr dirty="0" smtClean="0" sz="1400" spc="12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the</a:t>
            </a:r>
            <a:r>
              <a:rPr dirty="0" smtClean="0" sz="1400" spc="114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nearest</a:t>
            </a:r>
            <a:r>
              <a:rPr dirty="0" smtClean="0" sz="1400" spc="16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stan</a:t>
            </a:r>
            <a:r>
              <a:rPr dirty="0" smtClean="0" sz="1400" spc="-5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ard</a:t>
            </a:r>
            <a:r>
              <a:rPr dirty="0" smtClean="0" sz="1400" spc="-10">
                <a:latin typeface="Times New Roman"/>
                <a:cs typeface="Times New Roman"/>
              </a:rPr>
              <a:t> values.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04800" y="307847"/>
            <a:ext cx="7163561" cy="0"/>
          </a:xfrm>
          <a:custGeom>
            <a:avLst/>
            <a:gdLst/>
            <a:ahLst/>
            <a:cxnLst/>
            <a:rect l="l" t="t" r="r" b="b"/>
            <a:pathLst>
              <a:path w="7163561" h="0">
                <a:moveTo>
                  <a:pt x="0" y="0"/>
                </a:moveTo>
                <a:lnTo>
                  <a:pt x="7163561" y="0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" name="object 10"/>
          <p:cNvSpPr/>
          <p:nvPr/>
        </p:nvSpPr>
        <p:spPr>
          <a:xfrm>
            <a:off x="307847" y="310895"/>
            <a:ext cx="0" cy="9437370"/>
          </a:xfrm>
          <a:custGeom>
            <a:avLst/>
            <a:gdLst/>
            <a:ahLst/>
            <a:cxnLst/>
            <a:rect l="l" t="t" r="r" b="b"/>
            <a:pathLst>
              <a:path w="0" h="9437370">
                <a:moveTo>
                  <a:pt x="0" y="0"/>
                </a:moveTo>
                <a:lnTo>
                  <a:pt x="0" y="9437370"/>
                </a:lnTo>
              </a:path>
            </a:pathLst>
          </a:custGeom>
          <a:ln w="73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" name="object 11"/>
          <p:cNvSpPr/>
          <p:nvPr/>
        </p:nvSpPr>
        <p:spPr>
          <a:xfrm>
            <a:off x="7465314" y="310895"/>
            <a:ext cx="0" cy="9437370"/>
          </a:xfrm>
          <a:custGeom>
            <a:avLst/>
            <a:gdLst/>
            <a:ahLst/>
            <a:cxnLst/>
            <a:rect l="l" t="t" r="r" b="b"/>
            <a:pathLst>
              <a:path w="0" h="9437370">
                <a:moveTo>
                  <a:pt x="0" y="0"/>
                </a:moveTo>
                <a:lnTo>
                  <a:pt x="0" y="9437370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" name="object 12"/>
          <p:cNvSpPr/>
          <p:nvPr/>
        </p:nvSpPr>
        <p:spPr>
          <a:xfrm>
            <a:off x="304800" y="9751314"/>
            <a:ext cx="7163561" cy="0"/>
          </a:xfrm>
          <a:custGeom>
            <a:avLst/>
            <a:gdLst/>
            <a:ahLst/>
            <a:cxnLst/>
            <a:rect l="l" t="t" r="r" b="b"/>
            <a:pathLst>
              <a:path w="7163561" h="0">
                <a:moveTo>
                  <a:pt x="0" y="0"/>
                </a:moveTo>
                <a:lnTo>
                  <a:pt x="7163561" y="0"/>
                </a:lnTo>
              </a:path>
            </a:pathLst>
          </a:custGeom>
          <a:ln w="73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7232395" y="9261093"/>
            <a:ext cx="96520" cy="18732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100" spc="-10">
                <a:latin typeface="Calibri"/>
                <a:cs typeface="Calibri"/>
              </a:rPr>
              <a:t>9</a:t>
            </a:r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DR.Ahmed Saker 2O14</dc:creator>
  <dcterms:created xsi:type="dcterms:W3CDTF">2021-11-06T12:14:42Z</dcterms:created>
  <dcterms:modified xsi:type="dcterms:W3CDTF">2021-11-06T12:14:42Z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2020-05-31T00:00:00Z</vt:filetime>
  </property>
  <property fmtid="{D5CDD505-2E9C-101B-9397-08002B2CF9AE}" pid="3" name="LastSaved">
    <vt:filetime>2021-11-06T00:00:00Z</vt:filetime>
  </property>
</Properties>
</file>